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9" r:id="rId5"/>
    <p:sldId id="263" r:id="rId6"/>
    <p:sldId id="260" r:id="rId7"/>
    <p:sldId id="270" r:id="rId8"/>
    <p:sldId id="257" r:id="rId9"/>
    <p:sldId id="258" r:id="rId10"/>
    <p:sldId id="265" r:id="rId11"/>
    <p:sldId id="266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75" r:id="rId20"/>
    <p:sldId id="277" r:id="rId21"/>
    <p:sldId id="278" r:id="rId22"/>
    <p:sldId id="276" r:id="rId23"/>
    <p:sldId id="279" r:id="rId24"/>
    <p:sldId id="281" r:id="rId25"/>
    <p:sldId id="282" r:id="rId26"/>
    <p:sldId id="283" r:id="rId27"/>
    <p:sldId id="285" r:id="rId28"/>
    <p:sldId id="286" r:id="rId29"/>
    <p:sldId id="287" r:id="rId30"/>
    <p:sldId id="297" r:id="rId31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83" autoAdjust="0"/>
  </p:normalViewPr>
  <p:slideViewPr>
    <p:cSldViewPr>
      <p:cViewPr varScale="1">
        <p:scale>
          <a:sx n="59" d="100"/>
          <a:sy n="59" d="100"/>
        </p:scale>
        <p:origin x="-13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7056784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83768" y="1844824"/>
            <a:ext cx="5832648" cy="37939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B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24225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2827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8595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250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6893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7352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016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8344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9777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2768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3970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475656" y="274638"/>
            <a:ext cx="4680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91680" y="1988840"/>
            <a:ext cx="4258816" cy="2337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B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5241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Título"/>
          <p:cNvSpPr>
            <a:spLocks noGrp="1"/>
          </p:cNvSpPr>
          <p:nvPr>
            <p:ph type="ctrTitle"/>
          </p:nvPr>
        </p:nvSpPr>
        <p:spPr>
          <a:xfrm>
            <a:off x="1619672" y="620688"/>
            <a:ext cx="3384376" cy="1470025"/>
          </a:xfrm>
        </p:spPr>
        <p:txBody>
          <a:bodyPr/>
          <a:lstStyle/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6764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F:\fotos para publicaciones\IMG_2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3230887" cy="227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21788" y="195635"/>
            <a:ext cx="3938643" cy="1930226"/>
          </a:xfrm>
        </p:spPr>
        <p:txBody>
          <a:bodyPr>
            <a:normAutofit/>
          </a:bodyPr>
          <a:lstStyle/>
          <a:p>
            <a:pPr algn="l"/>
            <a:r>
              <a:rPr lang="es-BO" sz="4000" dirty="0" smtClean="0"/>
              <a:t>Es educación para la vida.</a:t>
            </a:r>
            <a:endParaRPr lang="es-BO" sz="4000" dirty="0"/>
          </a:p>
        </p:txBody>
      </p:sp>
      <p:pic>
        <p:nvPicPr>
          <p:cNvPr id="6148" name="Picture 4" descr="F:\fotos para publicaciones\IMG_3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60649"/>
            <a:ext cx="2700299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fotos para publicaciones\x70104-3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79172"/>
            <a:ext cx="2808312" cy="182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fotos para publicaciones\IMG_34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43" y="2004916"/>
            <a:ext cx="2664296" cy="17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fotos para publicaciones\ROBI46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356992"/>
            <a:ext cx="313234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2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0" y="332656"/>
            <a:ext cx="4248472" cy="3326896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endParaRPr lang="es-BO" sz="100" b="1" dirty="0" smtClean="0"/>
          </a:p>
          <a:p>
            <a:pPr marL="0" indent="0">
              <a:buNone/>
            </a:pPr>
            <a:endParaRPr lang="es-BO" sz="100" b="1" dirty="0"/>
          </a:p>
          <a:p>
            <a:pPr marL="0" indent="0">
              <a:buNone/>
            </a:pPr>
            <a:endParaRPr lang="es-BO" sz="100" b="1" dirty="0" smtClean="0"/>
          </a:p>
          <a:p>
            <a:pPr marL="0" indent="0">
              <a:buNone/>
            </a:pPr>
            <a:endParaRPr lang="es-BO" sz="100" b="1" dirty="0"/>
          </a:p>
          <a:p>
            <a:pPr marL="0" indent="0">
              <a:buNone/>
            </a:pPr>
            <a:r>
              <a:rPr lang="es-BO" sz="2000" b="1" dirty="0" smtClean="0"/>
              <a:t>El </a:t>
            </a:r>
            <a:r>
              <a:rPr lang="es-BO" sz="2000" b="1" dirty="0"/>
              <a:t>escultismo enseña al niño y joven  a trabajar en equipo, autosuficiencia y la confianza para conquistar los retos que se presenten en su camino. </a:t>
            </a:r>
            <a:endParaRPr lang="es-BO" sz="2000" b="1" dirty="0" smtClean="0"/>
          </a:p>
          <a:p>
            <a:pPr marL="0" indent="0">
              <a:buNone/>
            </a:pPr>
            <a:endParaRPr lang="es-BO" sz="2000" b="1" dirty="0" smtClean="0"/>
          </a:p>
          <a:p>
            <a:pPr marL="0" indent="0">
              <a:buNone/>
            </a:pPr>
            <a:r>
              <a:rPr lang="es-BO" sz="2000" b="1" dirty="0" smtClean="0"/>
              <a:t>El </a:t>
            </a:r>
            <a:r>
              <a:rPr lang="es-BO" sz="2000" b="1" dirty="0"/>
              <a:t>Movimiento Scout  forma jóvenes competentes para sobrellevar los problemas  difíciles; lo que define el carácter</a:t>
            </a:r>
          </a:p>
        </p:txBody>
      </p:sp>
      <p:pic>
        <p:nvPicPr>
          <p:cNvPr id="7170" name="Picture 2" descr="F:\fotos para publicaciones\ROBI5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12" y="404664"/>
            <a:ext cx="314575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fotos para publicaciones\ROBI6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42" y="2708920"/>
            <a:ext cx="3321042" cy="20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fotos para publicaciones\misa 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08" y="3910037"/>
            <a:ext cx="2291450" cy="218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fotos para publicaciones\L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10037"/>
            <a:ext cx="1765412" cy="26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fotos para publicaciones\A limpiar el Mundo 2012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16" y="4909237"/>
            <a:ext cx="1206368" cy="9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fotos para publicaciones\18 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96" y="4909237"/>
            <a:ext cx="1410145" cy="9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4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fotos para publicaciones\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36406"/>
            <a:ext cx="3152906" cy="21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60648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Lobatos (6 a 11 años)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96692" y="4564332"/>
            <a:ext cx="7340685" cy="1152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BO" sz="2400" dirty="0"/>
              <a:t>I</a:t>
            </a:r>
            <a:r>
              <a:rPr lang="es-BO" sz="2400" dirty="0" smtClean="0"/>
              <a:t>nvolucran </a:t>
            </a:r>
            <a:r>
              <a:rPr lang="es-BO" sz="2400" dirty="0"/>
              <a:t>a los padres, líderes adultos, y colaboradores en programas centrados  en el hogar, que enseñan habilidades de la vida, hábitos,  y </a:t>
            </a:r>
            <a:r>
              <a:rPr lang="es-BO" sz="2400" dirty="0" smtClean="0"/>
              <a:t>valores.</a:t>
            </a:r>
            <a:endParaRPr lang="es-BO" sz="2400" dirty="0"/>
          </a:p>
        </p:txBody>
      </p:sp>
      <p:pic>
        <p:nvPicPr>
          <p:cNvPr id="11266" name="Picture 2" descr="F:\fotos para publicaciones\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0027"/>
            <a:ext cx="2454049" cy="16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fotos para publicaciones\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4648" y="1994384"/>
            <a:ext cx="2016224" cy="28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fotos para publicaciones\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509193" cy="18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fotos para publicaciones\IMG_37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2" y="2924944"/>
            <a:ext cx="2418065" cy="16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7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60648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Lobatos (6 a 11 años)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700808"/>
            <a:ext cx="7340685" cy="1152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BO" sz="2400" dirty="0"/>
              <a:t>S</a:t>
            </a:r>
            <a:r>
              <a:rPr lang="es-BO" sz="2400" dirty="0" smtClean="0"/>
              <a:t>us </a:t>
            </a:r>
            <a:r>
              <a:rPr lang="es-BO" sz="2400" dirty="0"/>
              <a:t>actividades estimulan el desarrollo del carácter, la coordinación física, la unión familiar y el entusiasmo por aprender.</a:t>
            </a:r>
          </a:p>
        </p:txBody>
      </p:sp>
      <p:pic>
        <p:nvPicPr>
          <p:cNvPr id="6146" name="Picture 2" descr="F:\fotos para publicaciones\IMG_3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3059832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fotos para publicaciones\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96" y="2564904"/>
            <a:ext cx="38818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fotos para publicaciones\L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53870"/>
            <a:ext cx="3240360" cy="215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57999" y="0"/>
            <a:ext cx="6048672" cy="1470025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exploradores (</a:t>
            </a:r>
            <a:r>
              <a:rPr lang="es-BO" dirty="0"/>
              <a:t>11 a 14 años</a:t>
            </a:r>
            <a:r>
              <a:rPr lang="es-BO" dirty="0" smtClean="0"/>
              <a:t>).</a:t>
            </a:r>
            <a:endParaRPr lang="es-B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5656" y="1463874"/>
            <a:ext cx="4032448" cy="2265797"/>
          </a:xfrm>
        </p:spPr>
        <p:txBody>
          <a:bodyPr>
            <a:noAutofit/>
          </a:bodyPr>
          <a:lstStyle/>
          <a:p>
            <a:pPr algn="just"/>
            <a:r>
              <a:rPr lang="es-BO" sz="2800" dirty="0" smtClean="0">
                <a:solidFill>
                  <a:schemeClr val="tx1"/>
                </a:solidFill>
              </a:rPr>
              <a:t>Se  </a:t>
            </a:r>
            <a:r>
              <a:rPr lang="es-BO" sz="2800" dirty="0">
                <a:solidFill>
                  <a:schemeClr val="tx1"/>
                </a:solidFill>
              </a:rPr>
              <a:t>alienta a </a:t>
            </a:r>
            <a:r>
              <a:rPr lang="es-BO" sz="2800" dirty="0" smtClean="0">
                <a:solidFill>
                  <a:schemeClr val="tx1"/>
                </a:solidFill>
              </a:rPr>
              <a:t>los jóvenes  </a:t>
            </a:r>
            <a:r>
              <a:rPr lang="es-BO" sz="2800" dirty="0">
                <a:solidFill>
                  <a:schemeClr val="tx1"/>
                </a:solidFill>
              </a:rPr>
              <a:t>a adoptar y vivir bajo significativos valores </a:t>
            </a:r>
            <a:r>
              <a:rPr lang="es-BO" sz="2800" dirty="0" smtClean="0">
                <a:solidFill>
                  <a:schemeClr val="tx1"/>
                </a:solidFill>
              </a:rPr>
              <a:t>personales, </a:t>
            </a:r>
            <a:r>
              <a:rPr lang="es-BO" sz="2800" dirty="0">
                <a:solidFill>
                  <a:schemeClr val="tx1"/>
                </a:solidFill>
              </a:rPr>
              <a:t>como base para tener éxito en la vida. </a:t>
            </a:r>
            <a:endParaRPr lang="es-BO" sz="200" dirty="0" smtClean="0">
              <a:solidFill>
                <a:schemeClr val="tx1"/>
              </a:solidFill>
            </a:endParaRPr>
          </a:p>
        </p:txBody>
      </p:sp>
      <p:pic>
        <p:nvPicPr>
          <p:cNvPr id="12290" name="Picture 2" descr="F:\fotos para publicaciones\IMG_3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12" y="1556792"/>
            <a:ext cx="3154874" cy="20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fotos para publicaciones\ROBI5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352839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fotos para publicaciones\ROBI6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66" y="3789040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57999" y="0"/>
            <a:ext cx="6048672" cy="1470025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exploradores (</a:t>
            </a:r>
            <a:r>
              <a:rPr lang="es-BO" dirty="0"/>
              <a:t>11 a 14 años</a:t>
            </a:r>
            <a:r>
              <a:rPr lang="es-BO" dirty="0" smtClean="0"/>
              <a:t>).</a:t>
            </a:r>
            <a:endParaRPr lang="es-B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204706" y="1412776"/>
            <a:ext cx="3532637" cy="252027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BO" sz="2800" dirty="0" smtClean="0">
                <a:solidFill>
                  <a:schemeClr val="tx1"/>
                </a:solidFill>
              </a:rPr>
              <a:t>Las </a:t>
            </a:r>
            <a:r>
              <a:rPr lang="es-BO" sz="2800" dirty="0">
                <a:solidFill>
                  <a:schemeClr val="tx1"/>
                </a:solidFill>
              </a:rPr>
              <a:t>actividades incluyen entrenamiento físico y de liderazgo, aventuras en áreas naturales, e incentivos para que los jóvenes dominen </a:t>
            </a:r>
            <a:r>
              <a:rPr lang="es-BO" sz="2800" dirty="0" smtClean="0">
                <a:solidFill>
                  <a:schemeClr val="tx1"/>
                </a:solidFill>
              </a:rPr>
              <a:t>habilidades.</a:t>
            </a:r>
            <a:endParaRPr lang="es-BO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fotos para publicaciones\_MG_4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356439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fotos para publicaciones\_MG_5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31" y="3933055"/>
            <a:ext cx="3564396" cy="240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fotos para publicaciones\DSC019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61" y="1540768"/>
            <a:ext cx="3581775" cy="18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96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188640"/>
            <a:ext cx="6048672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PIONEROS (15 a 17 años).</a:t>
            </a:r>
            <a:endParaRPr lang="es-BO" dirty="0"/>
          </a:p>
        </p:txBody>
      </p:sp>
      <p:pic>
        <p:nvPicPr>
          <p:cNvPr id="13314" name="Picture 2" descr="F:\fotos para publicaciones\IMG_8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62" y="332656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36542" y="2132856"/>
            <a:ext cx="380341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400" dirty="0" smtClean="0"/>
              <a:t>Tenemos un programa   </a:t>
            </a:r>
            <a:r>
              <a:rPr lang="es-BO" sz="2400" dirty="0"/>
              <a:t>para jóvenes  diseñado para forjar el carácter, la conducta ciudadana y la condición física.  Se ejercitan en liderazgo, civismo, condición física, actividades sociales,  al aire libre y servicio a la Comunidad. </a:t>
            </a:r>
            <a:endParaRPr lang="es-BO" sz="900" dirty="0"/>
          </a:p>
          <a:p>
            <a:pPr algn="just"/>
            <a:r>
              <a:rPr lang="es-BO" sz="900" dirty="0"/>
              <a:t> </a:t>
            </a:r>
          </a:p>
        </p:txBody>
      </p:sp>
      <p:pic>
        <p:nvPicPr>
          <p:cNvPr id="13315" name="Picture 3" descr="F:\fotos para publicaciones\IMG_5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41" y="1673589"/>
            <a:ext cx="295182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:\fotos para publicaciones\_MG_4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86" y="3356992"/>
            <a:ext cx="2737754" cy="18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fotos para publicaciones\DSC018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59" y="4441058"/>
            <a:ext cx="1641171" cy="21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188640"/>
            <a:ext cx="6048672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PIONEROS (15 a 17 años).</a:t>
            </a:r>
            <a:endParaRPr lang="es-BO" dirty="0"/>
          </a:p>
        </p:txBody>
      </p:sp>
      <p:sp>
        <p:nvSpPr>
          <p:cNvPr id="5" name="4 Rectángulo"/>
          <p:cNvSpPr/>
          <p:nvPr/>
        </p:nvSpPr>
        <p:spPr>
          <a:xfrm>
            <a:off x="323528" y="1658665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000" dirty="0" smtClean="0"/>
              <a:t>En los pioneros se proporciona actividades para enseñar a los jóvenes el significado verdadero de los valores, toma de decisiones éticas,  habilidades para la vida,  técnicas de liderazgo y resolución de conflictos para ayudar a los jóvenes a madurar y convertirse en adultos exitosos y seguros de sí mismos.  </a:t>
            </a:r>
            <a:endParaRPr lang="es-BO" sz="2000" dirty="0"/>
          </a:p>
        </p:txBody>
      </p:sp>
      <p:pic>
        <p:nvPicPr>
          <p:cNvPr id="2050" name="Picture 2" descr="F:\fotos para publicaciones\DSC0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31" y="2015035"/>
            <a:ext cx="3466978" cy="19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fotos para publicaciones\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5113"/>
            <a:ext cx="2702304" cy="174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fotos para publicaciones\11836677_938046119617656_830457126630635731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43" y="3501008"/>
            <a:ext cx="248427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fotos para publicaciones\Fon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284984"/>
            <a:ext cx="1296144" cy="2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fotos para publicaciones\IMG_79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79" y="4617578"/>
            <a:ext cx="2524329" cy="19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fotos para publicaciones\_MG_59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6" y="4604256"/>
            <a:ext cx="3009627" cy="200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562092"/>
            <a:ext cx="49685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dirty="0" smtClean="0"/>
              <a:t>Actividades de</a:t>
            </a:r>
            <a:br>
              <a:rPr lang="es-BO" dirty="0" smtClean="0"/>
            </a:br>
            <a:r>
              <a:rPr lang="es-BO" dirty="0" smtClean="0"/>
              <a:t> </a:t>
            </a:r>
            <a:r>
              <a:rPr lang="es-BO" dirty="0" err="1" smtClean="0"/>
              <a:t>Rovers</a:t>
            </a:r>
            <a:r>
              <a:rPr lang="es-BO" dirty="0" smtClean="0"/>
              <a:t> (18 a 21 años)</a:t>
            </a:r>
            <a:endParaRPr lang="es-BO" dirty="0"/>
          </a:p>
        </p:txBody>
      </p:sp>
      <p:sp>
        <p:nvSpPr>
          <p:cNvPr id="5" name="4 Rectángulo"/>
          <p:cNvSpPr/>
          <p:nvPr/>
        </p:nvSpPr>
        <p:spPr>
          <a:xfrm>
            <a:off x="407654" y="1705092"/>
            <a:ext cx="37322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400" dirty="0" smtClean="0"/>
              <a:t>El programa </a:t>
            </a:r>
            <a:r>
              <a:rPr lang="es-BO" sz="2400" dirty="0"/>
              <a:t>contribuye a que los jóvenes puedan realizar proyectos de servicio y desarrollo de la comunidad, desarrollando habilidades de liderazgo, planificación, resolución de conflictos y trabajo en </a:t>
            </a:r>
            <a:r>
              <a:rPr lang="es-BO" sz="2400" dirty="0" smtClean="0"/>
              <a:t>equipo.</a:t>
            </a:r>
            <a:endParaRPr lang="es-BO" sz="2400" dirty="0"/>
          </a:p>
        </p:txBody>
      </p:sp>
      <p:pic>
        <p:nvPicPr>
          <p:cNvPr id="6" name="Picture 2" descr="F:\fotos para publicaciones\_MG_5157r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91" y="404664"/>
            <a:ext cx="2656415" cy="177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fotos para publicaciones\_MG_5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38" y="1988840"/>
            <a:ext cx="2656415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fotos para publicaciones\DSC01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45" y="3413252"/>
            <a:ext cx="2656415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fotos para publicaciones\DSCF3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50" y="4767257"/>
            <a:ext cx="2505912" cy="18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9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15617" y="188640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2800" dirty="0"/>
              <a:t>El Movimiento Scout es democracia en acción, los Scouts eligen a sus líderes de sus pequeños equipos, y todos tienen voz sobre la planeación de actividades de su unidad. </a:t>
            </a:r>
          </a:p>
        </p:txBody>
      </p:sp>
      <p:pic>
        <p:nvPicPr>
          <p:cNvPr id="3074" name="Picture 2" descr="F:\fotos para publicaciones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57202"/>
            <a:ext cx="3400406" cy="22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fotos para publicaciones\11825853_938057516283183_405482905507254872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436794" cy="229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fotos para publicaciones\11825639_938044789617789_350359242963565720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52" y="4570478"/>
            <a:ext cx="2770324" cy="18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fotos para publicaciones\11825566_938053469616921_5973236550263484190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11" y="4570479"/>
            <a:ext cx="2770325" cy="184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7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15816" y="980728"/>
            <a:ext cx="5472608" cy="792088"/>
          </a:xfrm>
        </p:spPr>
        <p:txBody>
          <a:bodyPr>
            <a:noAutofit/>
          </a:bodyPr>
          <a:lstStyle/>
          <a:p>
            <a:r>
              <a:rPr lang="es-BO" sz="2800" dirty="0"/>
              <a:t>El Movimiento </a:t>
            </a:r>
            <a:r>
              <a:rPr lang="es-BO" sz="2800" dirty="0" smtClean="0"/>
              <a:t>Scout </a:t>
            </a:r>
            <a:r>
              <a:rPr lang="es-BO" sz="2800" dirty="0"/>
              <a:t>funciona para sus hijos. Los Scouts de Bolivia son  una tradición de Liderazgo Basado en Valores. </a:t>
            </a:r>
            <a:br>
              <a:rPr lang="es-BO" sz="2800" dirty="0"/>
            </a:br>
            <a:endParaRPr lang="es-BO" sz="2800" dirty="0"/>
          </a:p>
        </p:txBody>
      </p:sp>
      <p:pic>
        <p:nvPicPr>
          <p:cNvPr id="9218" name="Picture 2" descr="F:\fotos para publicaciones\_MG_4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96" y="2132856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6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43608" y="188640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2800" dirty="0"/>
              <a:t>Los scouts comparten responsabilidades y resuelven problemas con la  asesoría de los adultos. La Unidad scout es el lugar perfecto para practicar habilidades interpersonales y aprender a escuchar diferentes  puntos de vista.</a:t>
            </a:r>
          </a:p>
        </p:txBody>
      </p:sp>
      <p:pic>
        <p:nvPicPr>
          <p:cNvPr id="4099" name="Picture 3" descr="F:\fotos para publicaciones\_MG_5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18" y="2636912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fotos para publicaciones\_MG_5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47774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9632" y="548680"/>
            <a:ext cx="4104456" cy="23371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BO" dirty="0"/>
              <a:t>Los Scouts hacen una gran diferencia en el mundo. Con los Proyectos de servicio o desarrollo de la comunidad, ellos aprenden a responder a las necesidades de la comunidad.</a:t>
            </a:r>
          </a:p>
          <a:p>
            <a:endParaRPr lang="es-BO" dirty="0"/>
          </a:p>
        </p:txBody>
      </p:sp>
      <p:pic>
        <p:nvPicPr>
          <p:cNvPr id="5126" name="Picture 6" descr="F:\fotos para publicaciones\DSC01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05" y="4285610"/>
            <a:ext cx="3994160" cy="224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fotos para publicaciones\DSC01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28" y="764704"/>
            <a:ext cx="2911592" cy="218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fotos para publicaciones\18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85" y="2635396"/>
            <a:ext cx="2253635" cy="15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fotos para publicaciones\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87" y="3861048"/>
            <a:ext cx="2592288" cy="17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fotos para publicaciones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802" y="2401449"/>
            <a:ext cx="2915257" cy="1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24128" y="531105"/>
            <a:ext cx="3168352" cy="49685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BO" dirty="0"/>
              <a:t>Los Scouts avanzan individualmente en su progreso personal, desde que ingresan por medio del programa scout que incluye habilidades de campamento, primeros auxilios, servicio a la comunidad, y mucho </a:t>
            </a:r>
            <a:r>
              <a:rPr lang="es-BO" dirty="0" smtClean="0"/>
              <a:t>más.</a:t>
            </a:r>
            <a:endParaRPr lang="es-BO" dirty="0"/>
          </a:p>
        </p:txBody>
      </p:sp>
      <p:pic>
        <p:nvPicPr>
          <p:cNvPr id="6146" name="Picture 2" descr="F:\fotos para publicaciones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32656"/>
            <a:ext cx="2196303" cy="324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fotos para publicaciones\DSC01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1105"/>
            <a:ext cx="1714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fotos para publicaciones\DSC019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376" y="3755843"/>
            <a:ext cx="1562615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fotos para publicaciones\DSC019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47" y="3768877"/>
            <a:ext cx="2724144" cy="15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3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07704" y="330113"/>
            <a:ext cx="6664245" cy="2232248"/>
          </a:xfrm>
        </p:spPr>
        <p:txBody>
          <a:bodyPr>
            <a:normAutofit fontScale="92500" lnSpcReduction="10000"/>
          </a:bodyPr>
          <a:lstStyle/>
          <a:p>
            <a:r>
              <a:rPr lang="es-BO" dirty="0">
                <a:solidFill>
                  <a:schemeClr val="tx1"/>
                </a:solidFill>
              </a:rPr>
              <a:t>Como requisito para </a:t>
            </a:r>
            <a:r>
              <a:rPr lang="es-BO" dirty="0" smtClean="0">
                <a:solidFill>
                  <a:schemeClr val="tx1"/>
                </a:solidFill>
              </a:rPr>
              <a:t>ser miembro del </a:t>
            </a:r>
            <a:r>
              <a:rPr lang="es-BO" dirty="0">
                <a:solidFill>
                  <a:schemeClr val="tx1"/>
                </a:solidFill>
              </a:rPr>
              <a:t>Movimiento Scout, se le pide </a:t>
            </a:r>
            <a:r>
              <a:rPr lang="es-BO" dirty="0" smtClean="0">
                <a:solidFill>
                  <a:schemeClr val="tx1"/>
                </a:solidFill>
              </a:rPr>
              <a:t>al joven </a:t>
            </a:r>
            <a:r>
              <a:rPr lang="es-BO" dirty="0">
                <a:solidFill>
                  <a:schemeClr val="tx1"/>
                </a:solidFill>
              </a:rPr>
              <a:t>que </a:t>
            </a:r>
            <a:r>
              <a:rPr lang="es-BO" dirty="0" smtClean="0">
                <a:solidFill>
                  <a:schemeClr val="tx1"/>
                </a:solidFill>
              </a:rPr>
              <a:t>demuestre </a:t>
            </a:r>
            <a:r>
              <a:rPr lang="es-BO" dirty="0">
                <a:solidFill>
                  <a:schemeClr val="tx1"/>
                </a:solidFill>
              </a:rPr>
              <a:t>espíritu Scout realizando </a:t>
            </a:r>
            <a:r>
              <a:rPr lang="es-BO" dirty="0" smtClean="0">
                <a:solidFill>
                  <a:schemeClr val="tx1"/>
                </a:solidFill>
              </a:rPr>
              <a:t>su promesa y se esfuerce por </a:t>
            </a:r>
            <a:r>
              <a:rPr lang="es-BO" dirty="0">
                <a:solidFill>
                  <a:schemeClr val="tx1"/>
                </a:solidFill>
              </a:rPr>
              <a:t>vivir de acuerdo </a:t>
            </a:r>
            <a:r>
              <a:rPr lang="es-BO" dirty="0" smtClean="0">
                <a:solidFill>
                  <a:schemeClr val="tx1"/>
                </a:solidFill>
              </a:rPr>
              <a:t>a la </a:t>
            </a:r>
            <a:r>
              <a:rPr lang="es-BO" dirty="0">
                <a:solidFill>
                  <a:schemeClr val="tx1"/>
                </a:solidFill>
              </a:rPr>
              <a:t>Ley </a:t>
            </a:r>
            <a:r>
              <a:rPr lang="es-BO" dirty="0" smtClean="0">
                <a:solidFill>
                  <a:schemeClr val="tx1"/>
                </a:solidFill>
              </a:rPr>
              <a:t>Scout.</a:t>
            </a:r>
            <a:endParaRPr lang="es-BO" dirty="0">
              <a:solidFill>
                <a:schemeClr val="tx1"/>
              </a:solidFill>
            </a:endParaRPr>
          </a:p>
          <a:p>
            <a:endParaRPr lang="es-BO" dirty="0">
              <a:solidFill>
                <a:schemeClr val="tx1"/>
              </a:solidFill>
            </a:endParaRPr>
          </a:p>
        </p:txBody>
      </p:sp>
      <p:pic>
        <p:nvPicPr>
          <p:cNvPr id="7170" name="Picture 2" descr="F:\fotos para publicaciones\IMG_3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4" y="2578405"/>
            <a:ext cx="2585120" cy="172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fotos para publicaciones\_MG_5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09120"/>
            <a:ext cx="280831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fotos para publicaciones\DSC02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71" y="2562361"/>
            <a:ext cx="3063845" cy="172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fotos para publicaciones\IMG_34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509120"/>
            <a:ext cx="280831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4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1552382" y="508175"/>
            <a:ext cx="7412106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>
                <a:solidFill>
                  <a:schemeClr val="tx1"/>
                </a:solidFill>
              </a:rPr>
              <a:t>La Promesa </a:t>
            </a:r>
            <a:r>
              <a:rPr lang="es-BO" dirty="0">
                <a:solidFill>
                  <a:schemeClr val="tx1"/>
                </a:solidFill>
              </a:rPr>
              <a:t>S</a:t>
            </a:r>
            <a:r>
              <a:rPr lang="es-BO" dirty="0" smtClean="0">
                <a:solidFill>
                  <a:schemeClr val="tx1"/>
                </a:solidFill>
              </a:rPr>
              <a:t>cout es: </a:t>
            </a:r>
            <a:r>
              <a:rPr lang="es-BO" b="1" i="1" dirty="0" smtClean="0">
                <a:solidFill>
                  <a:schemeClr val="tx1"/>
                </a:solidFill>
              </a:rPr>
              <a:t>Por mi honor prometo, hacer cuanto de mi dependa, para cumplir con mis deberes para con Dios y mi patria, ayudar al prójimo en toda circunstancia; y cumplir fielmente la Ley Scout.</a:t>
            </a:r>
            <a:endParaRPr lang="es-BO" b="1" dirty="0" smtClean="0">
              <a:solidFill>
                <a:schemeClr val="tx1"/>
              </a:solidFill>
            </a:endParaRPr>
          </a:p>
          <a:p>
            <a:endParaRPr lang="es-BO" dirty="0">
              <a:solidFill>
                <a:schemeClr val="tx1"/>
              </a:solidFill>
            </a:endParaRPr>
          </a:p>
        </p:txBody>
      </p:sp>
      <p:pic>
        <p:nvPicPr>
          <p:cNvPr id="5" name="Picture 2" descr="https://fbcdn-sphotos-b-a.akamaihd.net/hphotos-ak-xta1/v/t1.0-9/10620570_10152726883507288_5010469227795722301_n.jpg?oh=f8d36e3215e8729ab22f39d1059bf62f&amp;oe=57511CE9&amp;__gda__=1466950564_742465734ce9cc7a902b0e97d2555d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08375"/>
            <a:ext cx="5904656" cy="332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0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35696" y="4077072"/>
            <a:ext cx="6984776" cy="2520280"/>
          </a:xfrm>
        </p:spPr>
        <p:txBody>
          <a:bodyPr>
            <a:normAutofit/>
          </a:bodyPr>
          <a:lstStyle/>
          <a:p>
            <a:r>
              <a:rPr lang="es-BO" dirty="0">
                <a:solidFill>
                  <a:schemeClr val="tx1"/>
                </a:solidFill>
              </a:rPr>
              <a:t>La ley scout señala que; El </a:t>
            </a:r>
            <a:r>
              <a:rPr lang="es-BO" i="1" dirty="0">
                <a:solidFill>
                  <a:schemeClr val="tx1"/>
                </a:solidFill>
              </a:rPr>
              <a:t>Scout es digno de confianza, leal, servicial, amistoso, cortés, bondadoso, obediente, alegre, ahorrativo, limpio y valiente.</a:t>
            </a:r>
            <a:endParaRPr lang="es-BO" dirty="0">
              <a:solidFill>
                <a:schemeClr val="tx1"/>
              </a:solidFill>
            </a:endParaRPr>
          </a:p>
          <a:p>
            <a:endParaRPr lang="es-BO" dirty="0">
              <a:solidFill>
                <a:schemeClr val="tx1"/>
              </a:solidFill>
            </a:endParaRPr>
          </a:p>
        </p:txBody>
      </p:sp>
      <p:pic>
        <p:nvPicPr>
          <p:cNvPr id="9218" name="Picture 2" descr="F:\fotos para publicaciones\x70104-0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7449"/>
            <a:ext cx="5616624" cy="35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64207" y="476672"/>
            <a:ext cx="38164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2800" dirty="0"/>
              <a:t>El Movimiento Scout no abarcará todo el tiempo de su hijo. Puede ser un Scout y al mismo tiempo participar en otras actividades y deportes. Para un niño o joven que está involucrado en deportes, el Movimiento Scout proporcionará variedad, equilibrio e intensidad a través de sus vastas experiencias.</a:t>
            </a:r>
          </a:p>
        </p:txBody>
      </p:sp>
      <p:pic>
        <p:nvPicPr>
          <p:cNvPr id="10242" name="Picture 2" descr="F:\fotos para publicaciones\IMG_1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53" y="3212975"/>
            <a:ext cx="3179876" cy="21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fotos para publicaciones\IMG_1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49" y="908720"/>
            <a:ext cx="3190280" cy="212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907704" y="476672"/>
            <a:ext cx="68407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2800" dirty="0"/>
              <a:t>Usted será  informado de las actividades principales para que  se sienta </a:t>
            </a:r>
            <a:r>
              <a:rPr lang="es-BO" sz="2800" dirty="0" smtClean="0"/>
              <a:t>en confianza, conocerá </a:t>
            </a:r>
            <a:r>
              <a:rPr lang="es-BO" sz="2800" dirty="0"/>
              <a:t>a los amigos de su hijo </a:t>
            </a:r>
            <a:r>
              <a:rPr lang="es-BO" sz="2800" dirty="0" smtClean="0"/>
              <a:t>en el </a:t>
            </a:r>
            <a:r>
              <a:rPr lang="es-BO" sz="2800" dirty="0"/>
              <a:t>Grupo Scout y compartirá sus experiencias. </a:t>
            </a:r>
          </a:p>
        </p:txBody>
      </p:sp>
      <p:pic>
        <p:nvPicPr>
          <p:cNvPr id="11266" name="Picture 2" descr="F:\fotos para publicaciones\IMG_7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23" y="2441555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fotos para publicaciones\11811422_938054662950135_749173678623724960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41556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fotos para publicaciones\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83257"/>
            <a:ext cx="2952328" cy="20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fotos para publicaciones\L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404" y="4373252"/>
            <a:ext cx="1382117" cy="20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19672" y="2564904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sz="2800" dirty="0"/>
              <a:t>La aventura del Movimiento Scout  es un viaje extraordinario, y empieza ahora, cuando su hijo se </a:t>
            </a:r>
            <a:r>
              <a:rPr lang="es-BO" sz="2800" dirty="0" smtClean="0"/>
              <a:t>una a un </a:t>
            </a:r>
            <a:r>
              <a:rPr lang="es-BO" sz="2800" dirty="0"/>
              <a:t>G</a:t>
            </a:r>
            <a:r>
              <a:rPr lang="es-BO" sz="2800" dirty="0" smtClean="0"/>
              <a:t>rupo Scout. </a:t>
            </a:r>
            <a:endParaRPr lang="es-BO" sz="2800" dirty="0"/>
          </a:p>
        </p:txBody>
      </p:sp>
      <p:pic>
        <p:nvPicPr>
          <p:cNvPr id="12290" name="Picture 2" descr="F:\fotos para publicaciones\DSC03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2300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fotos para publicaciones\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32" y="313551"/>
            <a:ext cx="3149537" cy="222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fotos para publicaciones\ROBI6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394538" cy="22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F:\fotos para publicaciones\A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49079"/>
            <a:ext cx="1535345" cy="22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4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980728"/>
            <a:ext cx="6398114" cy="4176464"/>
          </a:xfrm>
        </p:spPr>
        <p:txBody>
          <a:bodyPr>
            <a:noAutofit/>
          </a:bodyPr>
          <a:lstStyle/>
          <a:p>
            <a:r>
              <a:rPr lang="es-BO" dirty="0" smtClean="0"/>
              <a:t>¡Hay un GRUPO scout </a:t>
            </a:r>
            <a:r>
              <a:rPr lang="es-BO" dirty="0"/>
              <a:t>esperándolos a usted y a su </a:t>
            </a:r>
            <a:r>
              <a:rPr lang="es-BO" dirty="0" smtClean="0"/>
              <a:t>hija o hijo!.</a:t>
            </a:r>
            <a:br>
              <a:rPr lang="es-BO" dirty="0" smtClean="0"/>
            </a:br>
            <a:r>
              <a:rPr lang="es-BO" dirty="0" smtClean="0"/>
              <a:t/>
            </a:r>
            <a:br>
              <a:rPr lang="es-BO" dirty="0" smtClean="0"/>
            </a:br>
            <a:r>
              <a:rPr lang="es-BO" dirty="0" smtClean="0"/>
              <a:t>Para </a:t>
            </a:r>
            <a:r>
              <a:rPr lang="es-BO" dirty="0"/>
              <a:t>más </a:t>
            </a:r>
            <a:r>
              <a:rPr lang="es-BO" dirty="0" smtClean="0"/>
              <a:t>Información</a:t>
            </a:r>
            <a:r>
              <a:rPr lang="es-BO" dirty="0"/>
              <a:t>, llame al Distrito Scout de su Departamento. </a:t>
            </a:r>
          </a:p>
        </p:txBody>
      </p:sp>
    </p:spTree>
    <p:extLst>
      <p:ext uri="{BB962C8B-B14F-4D97-AF65-F5344CB8AC3E}">
        <p14:creationId xmlns:p14="http://schemas.microsoft.com/office/powerpoint/2010/main" val="26524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13175" y="404664"/>
            <a:ext cx="7704856" cy="1944216"/>
          </a:xfrm>
        </p:spPr>
        <p:txBody>
          <a:bodyPr>
            <a:noAutofit/>
          </a:bodyPr>
          <a:lstStyle/>
          <a:p>
            <a:r>
              <a:rPr lang="es-BO" sz="2400" dirty="0"/>
              <a:t>En el mundo de hoy, desarrollarse hacia la madurez significa más que el simple hecho de crecer; es aprender a tomar decisiones. Decisiones concernientes a drogas, crimen,  pandillas, presiones de los compañeros y  mucho más</a:t>
            </a:r>
            <a:r>
              <a:rPr lang="es-BO" sz="2400" dirty="0" smtClean="0"/>
              <a:t>.</a:t>
            </a:r>
            <a:endParaRPr lang="es-BO" sz="2400" dirty="0"/>
          </a:p>
        </p:txBody>
      </p:sp>
      <p:pic>
        <p:nvPicPr>
          <p:cNvPr id="10242" name="Picture 2" descr="F:\fotos para publicaciones\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5976664" cy="408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6120680" cy="3312368"/>
          </a:xfrm>
        </p:spPr>
        <p:txBody>
          <a:bodyPr>
            <a:noAutofit/>
          </a:bodyPr>
          <a:lstStyle/>
          <a:p>
            <a:r>
              <a:rPr lang="es-BO" sz="6000" dirty="0" smtClean="0"/>
              <a:t>Gracias!!!</a:t>
            </a:r>
            <a:endParaRPr lang="es-BO" sz="6000" dirty="0"/>
          </a:p>
        </p:txBody>
      </p:sp>
    </p:spTree>
    <p:extLst>
      <p:ext uri="{BB962C8B-B14F-4D97-AF65-F5344CB8AC3E}">
        <p14:creationId xmlns:p14="http://schemas.microsoft.com/office/powerpoint/2010/main" val="31768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Un Movimiento con Tradición Boliviana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39952" y="1844824"/>
            <a:ext cx="4608512" cy="15121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BO" dirty="0" smtClean="0"/>
              <a:t>El Movimiento Scout en el mundo nace el 1907, ya para el 1911 existían scouts en Bolivia. 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89558"/>
            <a:ext cx="5040560" cy="282131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6" y="1700808"/>
            <a:ext cx="284086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Un Movimiento con Tradición Boliviana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79556" y="1628800"/>
            <a:ext cx="4392488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BO" sz="2800" dirty="0" smtClean="0"/>
              <a:t>Somos una de las asociaciones mas antiguas y con mas historia del mundo.</a:t>
            </a:r>
          </a:p>
          <a:p>
            <a:pPr marL="0" indent="0" algn="ctr">
              <a:buNone/>
            </a:pPr>
            <a:endParaRPr lang="es-BO" sz="2800" dirty="0" smtClean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3807600" cy="246965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97818"/>
            <a:ext cx="2715550" cy="253121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44" y="3884077"/>
            <a:ext cx="2926072" cy="20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49857" y="548680"/>
            <a:ext cx="6768752" cy="10801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BO" dirty="0"/>
              <a:t>L</a:t>
            </a:r>
            <a:r>
              <a:rPr lang="es-BO" dirty="0" smtClean="0"/>
              <a:t>os </a:t>
            </a:r>
            <a:r>
              <a:rPr lang="es-BO" dirty="0"/>
              <a:t>Scouts de Bolivia  han provisto programas de educación no formal  basados en principios </a:t>
            </a:r>
            <a:r>
              <a:rPr lang="es-BO" b="1" dirty="0" smtClean="0"/>
              <a:t>morales, </a:t>
            </a:r>
            <a:r>
              <a:rPr lang="es-BO" dirty="0" smtClean="0"/>
              <a:t>para:</a:t>
            </a:r>
            <a:endParaRPr lang="es-BO" b="1" dirty="0" smtClean="0"/>
          </a:p>
          <a:p>
            <a:pPr marL="0" indent="0">
              <a:buNone/>
            </a:pPr>
            <a:endParaRPr lang="es-BO" dirty="0"/>
          </a:p>
        </p:txBody>
      </p:sp>
      <p:pic>
        <p:nvPicPr>
          <p:cNvPr id="1027" name="Picture 3" descr="F:\fotos para publicaciones\71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5" y="1808645"/>
            <a:ext cx="5462572" cy="36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803104" y="2420888"/>
            <a:ext cx="3156234" cy="35394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BO" sz="2800" b="1" dirty="0"/>
              <a:t>F</a:t>
            </a:r>
            <a:r>
              <a:rPr lang="es-BO" sz="2800" b="1" dirty="0" smtClean="0"/>
              <a:t>ortalecer el carácter y mejorar las capacidades físicas, mentales, sociales, espirituales y emocionales de los jóvenes.</a:t>
            </a:r>
            <a:endParaRPr lang="es-BO" sz="2800" b="1" dirty="0"/>
          </a:p>
        </p:txBody>
      </p:sp>
    </p:spTree>
    <p:extLst>
      <p:ext uri="{BB962C8B-B14F-4D97-AF65-F5344CB8AC3E}">
        <p14:creationId xmlns:p14="http://schemas.microsoft.com/office/powerpoint/2010/main" val="6546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23528" y="404664"/>
            <a:ext cx="3888432" cy="56886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BO" sz="2400" b="1" dirty="0" smtClean="0">
                <a:solidFill>
                  <a:schemeClr val="bg1"/>
                </a:solidFill>
              </a:rPr>
              <a:t>Hemos ayudado a fortalecer familias al enseñar a la niñez y juventud, ideales, ser responsable, ser digno de confianza, servir a la comunidad, proteger el medio ambiente, resolver conflictos, construir la Paz, aprovechar el tiempo de manera productiva y creativa, realizando actividades en un ambiente seguro con el acompañamiento de adultos preparados</a:t>
            </a:r>
            <a:endParaRPr lang="es-BO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F:\fotos para publicaciones\IMG_3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013" y="118371"/>
            <a:ext cx="2629350" cy="17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fotos para publicaciones\IMG_5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09" y="1700808"/>
            <a:ext cx="3233501" cy="20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fotos para publicaciones\DSC_0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72" y="3248980"/>
            <a:ext cx="3153091" cy="185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fotos para publicaciones\D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09" y="4005064"/>
            <a:ext cx="1594526" cy="241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68144" y="1268760"/>
            <a:ext cx="2818656" cy="33123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BO" b="1" dirty="0" smtClean="0"/>
              <a:t>El </a:t>
            </a:r>
            <a:r>
              <a:rPr lang="es-BO" b="1" dirty="0" smtClean="0"/>
              <a:t>Movimiento </a:t>
            </a:r>
            <a:r>
              <a:rPr lang="es-BO" b="1" dirty="0"/>
              <a:t>S</a:t>
            </a:r>
            <a:r>
              <a:rPr lang="es-BO" b="1" dirty="0" smtClean="0"/>
              <a:t>cout </a:t>
            </a:r>
            <a:r>
              <a:rPr lang="es-BO" b="1" dirty="0" smtClean="0"/>
              <a:t>ayuda a:</a:t>
            </a:r>
          </a:p>
          <a:p>
            <a:r>
              <a:rPr lang="es-BO" dirty="0"/>
              <a:t>D</a:t>
            </a:r>
            <a:r>
              <a:rPr lang="es-BO" dirty="0" smtClean="0"/>
              <a:t>esarrollar </a:t>
            </a:r>
            <a:r>
              <a:rPr lang="es-BO" dirty="0"/>
              <a:t>valores </a:t>
            </a:r>
            <a:r>
              <a:rPr lang="es-BO" dirty="0" smtClean="0"/>
              <a:t>sólidos.</a:t>
            </a:r>
          </a:p>
          <a:p>
            <a:r>
              <a:rPr lang="es-BO" dirty="0" smtClean="0"/>
              <a:t>Generar conciencia ambiental. </a:t>
            </a:r>
          </a:p>
          <a:p>
            <a:r>
              <a:rPr lang="es-BO" dirty="0" smtClean="0"/>
              <a:t>Formar el Liderazgo.</a:t>
            </a:r>
          </a:p>
          <a:p>
            <a:endParaRPr lang="es-BO" dirty="0"/>
          </a:p>
        </p:txBody>
      </p:sp>
      <p:pic>
        <p:nvPicPr>
          <p:cNvPr id="4099" name="Picture 3" descr="F:\fotos para publicaciones\11224616_938042779617990_657801580881582803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25" y="260648"/>
            <a:ext cx="3226140" cy="215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fotos para publicaciones\R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0541"/>
            <a:ext cx="3226140" cy="21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fotos para publicaciones\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87472"/>
            <a:ext cx="3260340" cy="21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85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0" y="476672"/>
            <a:ext cx="3744416" cy="1930226"/>
          </a:xfrm>
        </p:spPr>
        <p:txBody>
          <a:bodyPr>
            <a:normAutofit fontScale="90000"/>
          </a:bodyPr>
          <a:lstStyle/>
          <a:p>
            <a:pPr algn="l"/>
            <a:r>
              <a:rPr lang="es-BO" sz="3200" dirty="0" smtClean="0"/>
              <a:t>El movimiento scout es educación complementaria a la de la escuela y la familia.</a:t>
            </a:r>
            <a:endParaRPr lang="es-BO" sz="3200" dirty="0"/>
          </a:p>
        </p:txBody>
      </p:sp>
      <p:pic>
        <p:nvPicPr>
          <p:cNvPr id="5122" name="Picture 2" descr="F:\fotos para publicaciones\IMG_3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60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fotos para publicaciones\IMG_3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fotos para publicaciones\L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649330"/>
            <a:ext cx="3600401" cy="23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905</Words>
  <Application>Microsoft Office PowerPoint</Application>
  <PresentationFormat>Presentación en pantalla (4:3)</PresentationFormat>
  <Paragraphs>49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El Movimiento Scout funciona para sus hijos. Los Scouts de Bolivia son  una tradición de Liderazgo Basado en Valores.  </vt:lpstr>
      <vt:lpstr>En el mundo de hoy, desarrollarse hacia la madurez significa más que el simple hecho de crecer; es aprender a tomar decisiones. Decisiones concernientes a drogas, crimen,  pandillas, presiones de los compañeros y  mucho más.</vt:lpstr>
      <vt:lpstr>Un Movimiento con Tradición Boliviana</vt:lpstr>
      <vt:lpstr>Un Movimiento con Tradición Boliviana</vt:lpstr>
      <vt:lpstr>Presentación de PowerPoint</vt:lpstr>
      <vt:lpstr>Presentación de PowerPoint</vt:lpstr>
      <vt:lpstr>Presentación de PowerPoint</vt:lpstr>
      <vt:lpstr>El movimiento scout es educación complementaria a la de la escuela y la familia.</vt:lpstr>
      <vt:lpstr>Es educación para la vida.</vt:lpstr>
      <vt:lpstr>Presentación de PowerPoint</vt:lpstr>
      <vt:lpstr>Actividades de Lobatos (6 a 11 años)</vt:lpstr>
      <vt:lpstr>Actividades de Lobatos (6 a 11 años)</vt:lpstr>
      <vt:lpstr>Actividades de  exploradores (11 a 14 años).</vt:lpstr>
      <vt:lpstr>Actividades de  exploradores (11 a 14 años).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¡Hay un GRUPO scout esperándolos a usted y a su hija o hijo!.  Para más Información, llame al Distrito Scout de su Departamento. </vt:lpstr>
      <vt:lpstr>Gracias!!!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grocha</dc:creator>
  <cp:lastModifiedBy>grocha</cp:lastModifiedBy>
  <cp:revision>43</cp:revision>
  <dcterms:created xsi:type="dcterms:W3CDTF">2016-02-24T16:43:45Z</dcterms:created>
  <dcterms:modified xsi:type="dcterms:W3CDTF">2016-04-19T02:51:02Z</dcterms:modified>
</cp:coreProperties>
</file>