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59" r:id="rId5"/>
    <p:sldId id="263" r:id="rId6"/>
    <p:sldId id="260" r:id="rId7"/>
    <p:sldId id="270" r:id="rId8"/>
    <p:sldId id="257" r:id="rId9"/>
    <p:sldId id="258" r:id="rId10"/>
    <p:sldId id="265" r:id="rId11"/>
    <p:sldId id="266" r:id="rId12"/>
    <p:sldId id="271" r:id="rId13"/>
    <p:sldId id="294" r:id="rId14"/>
    <p:sldId id="291" r:id="rId15"/>
    <p:sldId id="272" r:id="rId16"/>
    <p:sldId id="292" r:id="rId17"/>
    <p:sldId id="273" r:id="rId18"/>
    <p:sldId id="289" r:id="rId19"/>
    <p:sldId id="288" r:id="rId20"/>
    <p:sldId id="290" r:id="rId21"/>
    <p:sldId id="293" r:id="rId22"/>
  </p:sldIdLst>
  <p:sldSz cx="9144000" cy="6858000" type="screen4x3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3" autoAdjust="0"/>
  </p:normalViewPr>
  <p:slideViewPr>
    <p:cSldViewPr>
      <p:cViewPr varScale="1">
        <p:scale>
          <a:sx n="65" d="100"/>
          <a:sy n="65" d="100"/>
        </p:scale>
        <p:origin x="-144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7056784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483768" y="1844824"/>
            <a:ext cx="5832648" cy="37939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B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24225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2827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85958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250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76893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7352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500163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83447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29777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127680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B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3970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4680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691680" y="1988840"/>
            <a:ext cx="4258816" cy="2337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B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C883-4615-4777-96A9-C8382CC05531}" type="datetimeFigureOut">
              <a:rPr lang="es-BO" smtClean="0"/>
              <a:t>18/04/2016</a:t>
            </a:fld>
            <a:endParaRPr lang="es-B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F46BE-CDAA-4099-98D0-1B46D665EFC8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95241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5 Título"/>
          <p:cNvSpPr>
            <a:spLocks noGrp="1"/>
          </p:cNvSpPr>
          <p:nvPr>
            <p:ph type="ctrTitle"/>
          </p:nvPr>
        </p:nvSpPr>
        <p:spPr>
          <a:xfrm>
            <a:off x="1619672" y="620688"/>
            <a:ext cx="3384376" cy="1470025"/>
          </a:xfrm>
        </p:spPr>
        <p:txBody>
          <a:bodyPr/>
          <a:lstStyle/>
          <a:p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26764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F:\fotos para publicaciones\IMG_2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56992"/>
            <a:ext cx="3230887" cy="227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21788" y="195635"/>
            <a:ext cx="3938643" cy="1930226"/>
          </a:xfrm>
        </p:spPr>
        <p:txBody>
          <a:bodyPr>
            <a:normAutofit/>
          </a:bodyPr>
          <a:lstStyle/>
          <a:p>
            <a:pPr algn="l"/>
            <a:r>
              <a:rPr lang="es-BO" sz="4000" dirty="0" smtClean="0"/>
              <a:t>Es educación para la vida.</a:t>
            </a:r>
            <a:endParaRPr lang="es-BO" sz="4000" dirty="0"/>
          </a:p>
        </p:txBody>
      </p:sp>
      <p:pic>
        <p:nvPicPr>
          <p:cNvPr id="6148" name="Picture 4" descr="F:\fotos para publicaciones\IMG_3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60649"/>
            <a:ext cx="2700299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x70104-3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79172"/>
            <a:ext cx="2808312" cy="182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fotos para publicaciones\IMG_34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943" y="2004916"/>
            <a:ext cx="2664296" cy="177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fotos para publicaciones\ROBI4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356992"/>
            <a:ext cx="313234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62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404664"/>
            <a:ext cx="4235666" cy="288032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s-BO" sz="2000" b="1" dirty="0"/>
              <a:t>El escultismo enseña al niño y joven  a trabajar en equipo, autosuficiencia y la confianza para conquistar los retos que se presenten en su camino. </a:t>
            </a:r>
            <a:endParaRPr lang="es-BO" sz="2000" b="1" dirty="0" smtClean="0"/>
          </a:p>
          <a:p>
            <a:pPr marL="0" indent="0">
              <a:buNone/>
            </a:pPr>
            <a:r>
              <a:rPr lang="es-BO" sz="2000" b="1" dirty="0" smtClean="0"/>
              <a:t>El </a:t>
            </a:r>
            <a:r>
              <a:rPr lang="es-BO" sz="2000" b="1" dirty="0"/>
              <a:t>Movimiento Scout  forma jóvenes competentes para sobrellevar los problemas  difíciles; lo que define el carácter</a:t>
            </a:r>
          </a:p>
        </p:txBody>
      </p:sp>
      <p:pic>
        <p:nvPicPr>
          <p:cNvPr id="7170" name="Picture 2" descr="F:\fotos para publicaciones\ROBI5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12" y="404664"/>
            <a:ext cx="34337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fotos para publicaciones\ROBI60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42" y="2636912"/>
            <a:ext cx="3321042" cy="211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fotos para publicaciones\misa 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88" y="3470563"/>
            <a:ext cx="2641794" cy="25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fotos para publicaciones\L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26" y="3470563"/>
            <a:ext cx="1675257" cy="25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fotos para publicaciones\A limpiar el Mundo 2012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16" y="4909237"/>
            <a:ext cx="1206368" cy="9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fotos para publicaciones\18 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96" y="4909237"/>
            <a:ext cx="1410145" cy="94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7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F:\fotos para publicaciones\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36406"/>
            <a:ext cx="3152906" cy="2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Lobatos (6 a 11 años)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96692" y="4564332"/>
            <a:ext cx="7340685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BO" sz="2400" dirty="0"/>
              <a:t>I</a:t>
            </a:r>
            <a:r>
              <a:rPr lang="es-BO" sz="2400" dirty="0" smtClean="0"/>
              <a:t>nvolucran </a:t>
            </a:r>
            <a:r>
              <a:rPr lang="es-BO" sz="2400" dirty="0"/>
              <a:t>a los padres, líderes adultos, y colaboradores en programas centrados  en el hogar, que enseñan habilidades de la vida, hábitos,  y </a:t>
            </a:r>
            <a:r>
              <a:rPr lang="es-BO" sz="2400" dirty="0" smtClean="0"/>
              <a:t>valores.</a:t>
            </a:r>
            <a:endParaRPr lang="es-BO" sz="2400" dirty="0"/>
          </a:p>
        </p:txBody>
      </p:sp>
      <p:pic>
        <p:nvPicPr>
          <p:cNvPr id="11266" name="Picture 2" descr="F:\fotos para publicaciones\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0027"/>
            <a:ext cx="2454049" cy="168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fotos para publicaciones\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94648" y="1994384"/>
            <a:ext cx="2016224" cy="286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fotos para publicaciones\2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509193" cy="18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s para publicaciones\IMG_37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02" y="2924944"/>
            <a:ext cx="2418065" cy="161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60648"/>
            <a:ext cx="4680520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Lobatos (6 a 11 años)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700808"/>
            <a:ext cx="7340685" cy="1152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BO" sz="2400" dirty="0"/>
              <a:t>sus actividades estimulan el desarrollo del carácter, la coordinación física, la unión familiar y el entusiasmo por aprender.</a:t>
            </a:r>
          </a:p>
        </p:txBody>
      </p:sp>
      <p:pic>
        <p:nvPicPr>
          <p:cNvPr id="6146" name="Picture 2" descr="F:\fotos para publicaciones\IMG_3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96952"/>
            <a:ext cx="3059832" cy="20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os para publicaciones\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96" y="2564904"/>
            <a:ext cx="388182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fotos para publicaciones\L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53870"/>
            <a:ext cx="3240360" cy="215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0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7999" y="0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exploradores (</a:t>
            </a:r>
            <a:r>
              <a:rPr lang="es-BO" dirty="0"/>
              <a:t>11 a 14 años</a:t>
            </a:r>
            <a:r>
              <a:rPr lang="es-BO" dirty="0" smtClean="0"/>
              <a:t>).</a:t>
            </a:r>
            <a:endParaRPr lang="es-B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75656" y="1463874"/>
            <a:ext cx="4032448" cy="2265797"/>
          </a:xfrm>
        </p:spPr>
        <p:txBody>
          <a:bodyPr>
            <a:noAutofit/>
          </a:bodyPr>
          <a:lstStyle/>
          <a:p>
            <a:pPr algn="just"/>
            <a:r>
              <a:rPr lang="es-BO" sz="2800" dirty="0" smtClean="0">
                <a:solidFill>
                  <a:schemeClr val="tx1"/>
                </a:solidFill>
              </a:rPr>
              <a:t>Se  </a:t>
            </a:r>
            <a:r>
              <a:rPr lang="es-BO" sz="2800" dirty="0">
                <a:solidFill>
                  <a:schemeClr val="tx1"/>
                </a:solidFill>
              </a:rPr>
              <a:t>alienta a </a:t>
            </a:r>
            <a:r>
              <a:rPr lang="es-BO" sz="2800" dirty="0" smtClean="0">
                <a:solidFill>
                  <a:schemeClr val="tx1"/>
                </a:solidFill>
              </a:rPr>
              <a:t>los jóvenes  </a:t>
            </a:r>
            <a:r>
              <a:rPr lang="es-BO" sz="2800" dirty="0">
                <a:solidFill>
                  <a:schemeClr val="tx1"/>
                </a:solidFill>
              </a:rPr>
              <a:t>a adoptar y vivir bajo significativos valores </a:t>
            </a:r>
            <a:r>
              <a:rPr lang="es-BO" sz="2800" dirty="0" smtClean="0">
                <a:solidFill>
                  <a:schemeClr val="tx1"/>
                </a:solidFill>
              </a:rPr>
              <a:t>personales, </a:t>
            </a:r>
            <a:r>
              <a:rPr lang="es-BO" sz="2800" dirty="0">
                <a:solidFill>
                  <a:schemeClr val="tx1"/>
                </a:solidFill>
              </a:rPr>
              <a:t>como base para tener éxito en la vida. </a:t>
            </a:r>
            <a:endParaRPr lang="es-BO" sz="200" dirty="0" smtClean="0">
              <a:solidFill>
                <a:schemeClr val="tx1"/>
              </a:solidFill>
            </a:endParaRPr>
          </a:p>
        </p:txBody>
      </p:sp>
      <p:pic>
        <p:nvPicPr>
          <p:cNvPr id="12290" name="Picture 2" descr="F:\fotos para publicaciones\IMG_3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212" y="1556792"/>
            <a:ext cx="3154874" cy="207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fotos para publicaciones\ROBI5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89040"/>
            <a:ext cx="352839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fotos para publicaciones\ROBI61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66" y="378904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8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7999" y="0"/>
            <a:ext cx="6048672" cy="1470025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exploradores (</a:t>
            </a:r>
            <a:r>
              <a:rPr lang="es-BO" dirty="0"/>
              <a:t>11 a 14 años</a:t>
            </a:r>
            <a:r>
              <a:rPr lang="es-BO" dirty="0" smtClean="0"/>
              <a:t>).</a:t>
            </a:r>
            <a:endParaRPr lang="es-B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204706" y="1412776"/>
            <a:ext cx="3532637" cy="252027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BO" sz="2800" dirty="0" smtClean="0">
                <a:solidFill>
                  <a:schemeClr val="tx1"/>
                </a:solidFill>
              </a:rPr>
              <a:t>Las </a:t>
            </a:r>
            <a:r>
              <a:rPr lang="es-BO" sz="2800" dirty="0">
                <a:solidFill>
                  <a:schemeClr val="tx1"/>
                </a:solidFill>
              </a:rPr>
              <a:t>actividades incluyen entrenamiento físico y de liderazgo, aventuras en áreas naturales, e incentivos para que los jóvenes dominen </a:t>
            </a:r>
            <a:r>
              <a:rPr lang="es-BO" sz="2800" dirty="0" smtClean="0">
                <a:solidFill>
                  <a:schemeClr val="tx1"/>
                </a:solidFill>
              </a:rPr>
              <a:t>habilidades.</a:t>
            </a:r>
            <a:endParaRPr lang="es-BO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fotos para publicaciones\_MG_40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45024"/>
            <a:ext cx="356439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os para publicaciones\_MG_5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031" y="3933055"/>
            <a:ext cx="3564396" cy="240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s para publicaciones\DSC019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261" y="1540768"/>
            <a:ext cx="3581775" cy="185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PIONEROS (15 a 17 años).</a:t>
            </a:r>
            <a:endParaRPr lang="es-BO" dirty="0"/>
          </a:p>
        </p:txBody>
      </p:sp>
      <p:pic>
        <p:nvPicPr>
          <p:cNvPr id="13314" name="Picture 2" descr="F:\fotos para publicaciones\IMG_80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62" y="332656"/>
            <a:ext cx="2376264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36542" y="2132856"/>
            <a:ext cx="380341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400" dirty="0" smtClean="0"/>
              <a:t>Tenemos un programa   </a:t>
            </a:r>
            <a:r>
              <a:rPr lang="es-BO" sz="2400" dirty="0"/>
              <a:t>para jóvenes  diseñado para forjar el carácter, la conducta ciudadana y la condición física.  Se ejercitan en liderazgo, civismo, condición física, actividades sociales,  al aire libre y servicio a la Comunidad. </a:t>
            </a:r>
            <a:endParaRPr lang="es-BO" sz="900" dirty="0"/>
          </a:p>
          <a:p>
            <a:pPr algn="just"/>
            <a:r>
              <a:rPr lang="es-BO" sz="900" dirty="0"/>
              <a:t> </a:t>
            </a:r>
          </a:p>
        </p:txBody>
      </p:sp>
      <p:pic>
        <p:nvPicPr>
          <p:cNvPr id="13315" name="Picture 3" descr="F:\fotos para publicaciones\IMG_5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341" y="1673589"/>
            <a:ext cx="295182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F:\fotos para publicaciones\_MG_49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86" y="3356992"/>
            <a:ext cx="2737754" cy="182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fotos para publicaciones\DSC018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59" y="4441058"/>
            <a:ext cx="1641171" cy="21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16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323528" y="188640"/>
            <a:ext cx="6048672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dirty="0" smtClean="0"/>
              <a:t>Actividades de </a:t>
            </a:r>
            <a:br>
              <a:rPr lang="es-BO" dirty="0" smtClean="0"/>
            </a:br>
            <a:r>
              <a:rPr lang="es-BO" dirty="0" smtClean="0"/>
              <a:t>PIONEROS (15 a 17 años).</a:t>
            </a:r>
            <a:endParaRPr lang="es-BO" dirty="0"/>
          </a:p>
        </p:txBody>
      </p:sp>
      <p:sp>
        <p:nvSpPr>
          <p:cNvPr id="5" name="4 Rectángulo"/>
          <p:cNvSpPr/>
          <p:nvPr/>
        </p:nvSpPr>
        <p:spPr>
          <a:xfrm>
            <a:off x="323528" y="1658665"/>
            <a:ext cx="3960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000" dirty="0" smtClean="0"/>
              <a:t>En los pioneros se proporciona actividades para enseñar a los jóvenes el significado verdadero de los valores, toma de decisiones éticas,  habilidades para la vida,  técnicas de liderazgo y resolución de conflictos para ayudar a los jóvenes a madurar y convertirse en adultos exitosos y seguros de sí mismos.  </a:t>
            </a:r>
            <a:endParaRPr lang="es-BO" sz="2000" dirty="0"/>
          </a:p>
        </p:txBody>
      </p:sp>
      <p:pic>
        <p:nvPicPr>
          <p:cNvPr id="2050" name="Picture 2" descr="F:\fotos para publicaciones\DSC019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31" y="2015035"/>
            <a:ext cx="3466978" cy="198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fotos para publicaciones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5113"/>
            <a:ext cx="2702304" cy="174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fotos para publicaciones\11836677_938046119617656_830457126630635731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43" y="3501008"/>
            <a:ext cx="2484277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fotos para publicaciones\Fon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284984"/>
            <a:ext cx="1296144" cy="20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fotos para publicaciones\IMG_79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879" y="4617578"/>
            <a:ext cx="2524329" cy="19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fotos para publicaciones\_MG_59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6" y="4604256"/>
            <a:ext cx="3009627" cy="200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611560" y="562092"/>
            <a:ext cx="4968552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BO" dirty="0" smtClean="0"/>
              <a:t>Actividades de</a:t>
            </a:r>
            <a:br>
              <a:rPr lang="es-BO" dirty="0" smtClean="0"/>
            </a:br>
            <a:r>
              <a:rPr lang="es-BO" dirty="0" smtClean="0"/>
              <a:t> </a:t>
            </a:r>
            <a:r>
              <a:rPr lang="es-BO" dirty="0" err="1" smtClean="0"/>
              <a:t>Rovers</a:t>
            </a:r>
            <a:r>
              <a:rPr lang="es-BO" dirty="0" smtClean="0"/>
              <a:t> (18 a 21 años)</a:t>
            </a:r>
            <a:endParaRPr lang="es-BO" dirty="0"/>
          </a:p>
        </p:txBody>
      </p:sp>
      <p:sp>
        <p:nvSpPr>
          <p:cNvPr id="5" name="4 Rectángulo"/>
          <p:cNvSpPr/>
          <p:nvPr/>
        </p:nvSpPr>
        <p:spPr>
          <a:xfrm>
            <a:off x="407654" y="1705092"/>
            <a:ext cx="37322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400" dirty="0" smtClean="0"/>
              <a:t>El programa </a:t>
            </a:r>
            <a:r>
              <a:rPr lang="es-BO" sz="2400" dirty="0"/>
              <a:t>contribuye a que los jóvenes puedan realizar proyectos de servicio y desarrollo de la comunidad, desarrollando habilidades de liderazgo, planificación, resolución de conflictos y trabajo en </a:t>
            </a:r>
            <a:r>
              <a:rPr lang="es-BO" sz="2400" dirty="0" smtClean="0"/>
              <a:t>equipo.</a:t>
            </a:r>
            <a:endParaRPr lang="es-BO" sz="2400" dirty="0"/>
          </a:p>
        </p:txBody>
      </p:sp>
      <p:pic>
        <p:nvPicPr>
          <p:cNvPr id="6" name="Picture 2" descr="F:\fotos para publicaciones\_MG_5157r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191" y="404664"/>
            <a:ext cx="2656415" cy="177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fotos para publicaciones\_MG_5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038" y="1988840"/>
            <a:ext cx="265641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fotos para publicaciones\DSC010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45" y="3413252"/>
            <a:ext cx="2656415" cy="170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fotos para publicaciones\DSCF3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450" y="4767257"/>
            <a:ext cx="2505912" cy="187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6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fotos para publicaciones\_MG_5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93" y="246942"/>
            <a:ext cx="3260919" cy="21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fotos para publicaciones\DSC03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25" y="3689725"/>
            <a:ext cx="3176968" cy="265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fotos para publicaciones\ROBI61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03" y="2780928"/>
            <a:ext cx="3024335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51520" y="188640"/>
            <a:ext cx="53285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BO" sz="2600" dirty="0"/>
              <a:t>Creemos que usted comparte con nosotros las preocupaciones de construcción de un mejor futuro para todos, en ese camino, la formación de lideras, capacitados para gestionar empresas y emprendimientos, es una tarea para la cual nuestros scouts están mejor preparados. </a:t>
            </a:r>
          </a:p>
        </p:txBody>
      </p:sp>
      <p:pic>
        <p:nvPicPr>
          <p:cNvPr id="14341" name="Picture 5" descr="F:\fotos para publicaciones\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98" y="3689725"/>
            <a:ext cx="1969328" cy="265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85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15816" y="980728"/>
            <a:ext cx="5472608" cy="792088"/>
          </a:xfrm>
        </p:spPr>
        <p:txBody>
          <a:bodyPr>
            <a:noAutofit/>
          </a:bodyPr>
          <a:lstStyle/>
          <a:p>
            <a:r>
              <a:rPr lang="es-BO" sz="2800" dirty="0"/>
              <a:t>El Movimiento </a:t>
            </a:r>
            <a:r>
              <a:rPr lang="es-BO" sz="2800" dirty="0" smtClean="0"/>
              <a:t>Scout </a:t>
            </a:r>
            <a:r>
              <a:rPr lang="es-BO" sz="2800" dirty="0"/>
              <a:t>funciona para sus hijos. Los Scouts de Bolivia son  una tradición de Liderazgo Basado en Valores. </a:t>
            </a:r>
            <a:br>
              <a:rPr lang="es-BO" sz="2800" dirty="0"/>
            </a:br>
            <a:endParaRPr lang="es-BO" sz="2800" dirty="0"/>
          </a:p>
        </p:txBody>
      </p:sp>
      <p:pic>
        <p:nvPicPr>
          <p:cNvPr id="9218" name="Picture 2" descr="F:\fotos para publicaciones\_MG_4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96" y="2132856"/>
            <a:ext cx="604867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66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fotos para publicaciones\IMG_2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78950"/>
            <a:ext cx="2448272" cy="17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67544" y="247288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800" dirty="0"/>
              <a:t>Le invitamos a apoyar  el Movimiento Scout, o patrocinar un Grupo Scout como parte de sus acciones de responsabilidad social. Llame al Distrito Scout de  su Departamento.</a:t>
            </a:r>
            <a:endParaRPr lang="es-BO" sz="2800" dirty="0"/>
          </a:p>
        </p:txBody>
      </p:sp>
      <p:pic>
        <p:nvPicPr>
          <p:cNvPr id="15362" name="Picture 2" descr="F:\fotos para publicaciones\141231_031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29" y="2348880"/>
            <a:ext cx="261122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fotos para publicaciones\IMG_26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30" y="392043"/>
            <a:ext cx="2611221" cy="174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:\fotos para publicaciones\IMG_28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31323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F:\fotos para publicaciones\IMG_29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20" y="9577456"/>
            <a:ext cx="15017090" cy="1001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fotos para publicaciones\DSC031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681382"/>
            <a:ext cx="2613915" cy="196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fotos para publicaciones\IMG_31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62473"/>
            <a:ext cx="2487194" cy="147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42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2348880"/>
            <a:ext cx="4752528" cy="1224136"/>
          </a:xfrm>
        </p:spPr>
        <p:txBody>
          <a:bodyPr>
            <a:normAutofit fontScale="90000"/>
          </a:bodyPr>
          <a:lstStyle/>
          <a:p>
            <a:r>
              <a:rPr lang="es-BO" sz="7200" dirty="0" smtClean="0"/>
              <a:t>GRACIAS!!!</a:t>
            </a:r>
            <a:br>
              <a:rPr lang="es-BO" sz="7200" dirty="0" smtClean="0"/>
            </a:br>
            <a:endParaRPr lang="es-BO" sz="7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547664" y="3284984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BO" sz="2800" dirty="0" smtClean="0"/>
              <a:t>Los esperamos!!!</a:t>
            </a:r>
            <a:endParaRPr lang="es-BO" sz="2800" dirty="0"/>
          </a:p>
        </p:txBody>
      </p:sp>
    </p:spTree>
    <p:extLst>
      <p:ext uri="{BB962C8B-B14F-4D97-AF65-F5344CB8AC3E}">
        <p14:creationId xmlns:p14="http://schemas.microsoft.com/office/powerpoint/2010/main" val="92251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413175" y="404664"/>
            <a:ext cx="7704856" cy="1944216"/>
          </a:xfrm>
        </p:spPr>
        <p:txBody>
          <a:bodyPr>
            <a:noAutofit/>
          </a:bodyPr>
          <a:lstStyle/>
          <a:p>
            <a:r>
              <a:rPr lang="es-BO" sz="2400" dirty="0"/>
              <a:t>En el mundo de hoy, desarrollarse hacia la madurez significa más que el simple hecho de crecer; es aprender a tomar decisiones. Decisiones concernientes a drogas, crimen,  pandillas, presiones de los compañeros y  mucho más</a:t>
            </a:r>
            <a:r>
              <a:rPr lang="es-BO" sz="2400" dirty="0" smtClean="0"/>
              <a:t>.</a:t>
            </a:r>
            <a:endParaRPr lang="es-BO" sz="2400" dirty="0"/>
          </a:p>
        </p:txBody>
      </p:sp>
      <p:pic>
        <p:nvPicPr>
          <p:cNvPr id="10242" name="Picture 2" descr="F:\fotos para publicaciones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48880"/>
            <a:ext cx="5976664" cy="408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31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Un Movimiento con Tradición Boliviana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1844824"/>
            <a:ext cx="4608512" cy="1512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BO" dirty="0" smtClean="0"/>
              <a:t>El Movimiento Scout en el mundo nace el 1907, ya para el 1911 existían scouts en Bolivia.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89558"/>
            <a:ext cx="5040560" cy="2821313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96" y="1700808"/>
            <a:ext cx="2840864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056784" cy="1143000"/>
          </a:xfrm>
        </p:spPr>
        <p:txBody>
          <a:bodyPr>
            <a:normAutofit fontScale="90000"/>
          </a:bodyPr>
          <a:lstStyle/>
          <a:p>
            <a:r>
              <a:rPr lang="es-BO" dirty="0" smtClean="0"/>
              <a:t>Un Movimiento con Tradición Boliviana</a:t>
            </a:r>
            <a:endParaRPr lang="es-B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39952" y="1844824"/>
            <a:ext cx="4392488" cy="15121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s-BO" dirty="0" smtClean="0"/>
              <a:t>Contamos con una de las asociaciones mas antiguas y con mas historia del mundo.</a:t>
            </a:r>
          </a:p>
          <a:p>
            <a:pPr marL="0" indent="0">
              <a:buNone/>
            </a:pPr>
            <a:endParaRPr lang="es-BO" dirty="0" smtClean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3807600" cy="2469652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97818"/>
            <a:ext cx="2715550" cy="2531216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944" y="3884077"/>
            <a:ext cx="2926072" cy="206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49857" y="548680"/>
            <a:ext cx="6768752" cy="10801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BO" dirty="0"/>
              <a:t>L</a:t>
            </a:r>
            <a:r>
              <a:rPr lang="es-BO" dirty="0" smtClean="0"/>
              <a:t>os </a:t>
            </a:r>
            <a:r>
              <a:rPr lang="es-BO" dirty="0"/>
              <a:t>Scouts de Bolivia  han provisto programas de educación no formal  basados en principios </a:t>
            </a:r>
            <a:r>
              <a:rPr lang="es-BO" b="1" dirty="0" smtClean="0"/>
              <a:t>morales, </a:t>
            </a:r>
            <a:r>
              <a:rPr lang="es-BO" dirty="0" smtClean="0"/>
              <a:t>para:</a:t>
            </a:r>
            <a:endParaRPr lang="es-BO" b="1" dirty="0" smtClean="0"/>
          </a:p>
          <a:p>
            <a:pPr marL="0" indent="0">
              <a:buNone/>
            </a:pPr>
            <a:endParaRPr lang="es-BO" dirty="0"/>
          </a:p>
        </p:txBody>
      </p:sp>
      <p:pic>
        <p:nvPicPr>
          <p:cNvPr id="1027" name="Picture 3" descr="F:\fotos para publicaciones\71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5" y="1808645"/>
            <a:ext cx="5462572" cy="36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5796136" y="2420888"/>
            <a:ext cx="3156234" cy="35394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BO" sz="2800" b="1" dirty="0"/>
              <a:t>F</a:t>
            </a:r>
            <a:r>
              <a:rPr lang="es-BO" sz="2800" b="1" dirty="0" smtClean="0"/>
              <a:t>ortalecer el carácter y mejorar las capacidades físicas, mentales, sociales, espirituales y emocionales de los jóvenes.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65462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23528" y="404664"/>
            <a:ext cx="3888432" cy="56886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BO" sz="2400" b="1" dirty="0" smtClean="0">
                <a:solidFill>
                  <a:schemeClr val="bg1"/>
                </a:solidFill>
              </a:rPr>
              <a:t>Hemos ayudado a fortalecer familias al enseñar a la niñez y juventud, ideales, ser responsable, ser digno de confianza, servir a la comunidad, proteger el medio ambiente, resolver conflictos, construir la Paz, aprovechar el tiempo de manera productiva y creativa, realizando actividades en un ambiente seguro con el acompañamiento de adultos preparados</a:t>
            </a:r>
            <a:endParaRPr lang="es-BO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3" descr="F:\fotos para publicaciones\IMG_3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013" y="118371"/>
            <a:ext cx="2629350" cy="17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fotos para publicaciones\IMG_5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9" y="1700808"/>
            <a:ext cx="3233501" cy="20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fotos para publicaciones\DSC_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272" y="3248980"/>
            <a:ext cx="3153091" cy="185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F:\fotos para publicaciones\D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09" y="4005064"/>
            <a:ext cx="1594526" cy="24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0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868144" y="1268760"/>
            <a:ext cx="2818656" cy="33123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s-BO" b="1" dirty="0" smtClean="0"/>
              <a:t>El </a:t>
            </a:r>
            <a:r>
              <a:rPr lang="es-BO" b="1" dirty="0" smtClean="0"/>
              <a:t>Movimiento </a:t>
            </a:r>
            <a:r>
              <a:rPr lang="es-BO" b="1" dirty="0"/>
              <a:t>S</a:t>
            </a:r>
            <a:r>
              <a:rPr lang="es-BO" b="1" dirty="0" smtClean="0"/>
              <a:t>cout </a:t>
            </a:r>
            <a:r>
              <a:rPr lang="es-BO" b="1" dirty="0" smtClean="0"/>
              <a:t>ayuda a:</a:t>
            </a:r>
          </a:p>
          <a:p>
            <a:r>
              <a:rPr lang="es-BO" dirty="0"/>
              <a:t>D</a:t>
            </a:r>
            <a:r>
              <a:rPr lang="es-BO" dirty="0" smtClean="0"/>
              <a:t>esarrollar </a:t>
            </a:r>
            <a:r>
              <a:rPr lang="es-BO" dirty="0"/>
              <a:t>valores </a:t>
            </a:r>
            <a:r>
              <a:rPr lang="es-BO" dirty="0" smtClean="0"/>
              <a:t>sólidos.</a:t>
            </a:r>
          </a:p>
          <a:p>
            <a:r>
              <a:rPr lang="es-BO" dirty="0" smtClean="0"/>
              <a:t>Generar conciencia ambiental. </a:t>
            </a:r>
          </a:p>
          <a:p>
            <a:r>
              <a:rPr lang="es-BO" dirty="0" smtClean="0"/>
              <a:t>Formar el Liderazgo.</a:t>
            </a:r>
          </a:p>
          <a:p>
            <a:endParaRPr lang="es-BO" dirty="0"/>
          </a:p>
        </p:txBody>
      </p:sp>
      <p:pic>
        <p:nvPicPr>
          <p:cNvPr id="4099" name="Picture 3" descr="F:\fotos para publicaciones\11224616_938042779617990_6578015808815828030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25" y="260648"/>
            <a:ext cx="3226140" cy="215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fotos para publicaciones\R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0541"/>
            <a:ext cx="3226140" cy="21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fotos para publicaciones\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87472"/>
            <a:ext cx="3260340" cy="217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85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32040" y="476672"/>
            <a:ext cx="3744416" cy="1930226"/>
          </a:xfrm>
        </p:spPr>
        <p:txBody>
          <a:bodyPr>
            <a:normAutofit fontScale="90000"/>
          </a:bodyPr>
          <a:lstStyle/>
          <a:p>
            <a:pPr algn="l"/>
            <a:r>
              <a:rPr lang="es-BO" sz="3200" dirty="0" smtClean="0"/>
              <a:t>El movimiento scout es educación complementaria a la de la escuela y la familia.</a:t>
            </a:r>
            <a:endParaRPr lang="es-BO" sz="3200" dirty="0"/>
          </a:p>
        </p:txBody>
      </p:sp>
      <p:pic>
        <p:nvPicPr>
          <p:cNvPr id="5122" name="Picture 2" descr="F:\fotos para publicaciones\IMG_3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260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fotos para publicaciones\IMG_3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40968"/>
            <a:ext cx="36724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fotos para publicaciones\L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649330"/>
            <a:ext cx="3600401" cy="23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5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620</Words>
  <Application>Microsoft Office PowerPoint</Application>
  <PresentationFormat>Presentación en pantalla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El Movimiento Scout funciona para sus hijos. Los Scouts de Bolivia son  una tradición de Liderazgo Basado en Valores.  </vt:lpstr>
      <vt:lpstr>En el mundo de hoy, desarrollarse hacia la madurez significa más que el simple hecho de crecer; es aprender a tomar decisiones. Decisiones concernientes a drogas, crimen,  pandillas, presiones de los compañeros y  mucho más.</vt:lpstr>
      <vt:lpstr>Un Movimiento con Tradición Boliviana</vt:lpstr>
      <vt:lpstr>Un Movimiento con Tradición Boliviana</vt:lpstr>
      <vt:lpstr>Presentación de PowerPoint</vt:lpstr>
      <vt:lpstr>Presentación de PowerPoint</vt:lpstr>
      <vt:lpstr>Presentación de PowerPoint</vt:lpstr>
      <vt:lpstr>El movimiento scout es educación complementaria a la de la escuela y la familia.</vt:lpstr>
      <vt:lpstr>Es educación para la vida.</vt:lpstr>
      <vt:lpstr>Presentación de PowerPoint</vt:lpstr>
      <vt:lpstr>Actividades de Lobatos (6 a 11 años)</vt:lpstr>
      <vt:lpstr>Actividades de Lobatos (6 a 11 años)</vt:lpstr>
      <vt:lpstr>Actividades de  exploradores (11 a 14 años).</vt:lpstr>
      <vt:lpstr>Actividades de  exploradores (11 a 14 años).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GRACIAS!!!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grocha</dc:creator>
  <cp:lastModifiedBy>grocha</cp:lastModifiedBy>
  <cp:revision>44</cp:revision>
  <dcterms:created xsi:type="dcterms:W3CDTF">2016-02-24T16:43:45Z</dcterms:created>
  <dcterms:modified xsi:type="dcterms:W3CDTF">2016-04-19T04:02:58Z</dcterms:modified>
</cp:coreProperties>
</file>