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69" r:id="rId3"/>
    <p:sldId id="291" r:id="rId4"/>
    <p:sldId id="259" r:id="rId5"/>
    <p:sldId id="263" r:id="rId6"/>
    <p:sldId id="260" r:id="rId7"/>
    <p:sldId id="270" r:id="rId8"/>
    <p:sldId id="257" r:id="rId9"/>
    <p:sldId id="258" r:id="rId10"/>
    <p:sldId id="265" r:id="rId11"/>
    <p:sldId id="266" r:id="rId12"/>
    <p:sldId id="271" r:id="rId13"/>
    <p:sldId id="272" r:id="rId14"/>
    <p:sldId id="273" r:id="rId15"/>
    <p:sldId id="274" r:id="rId16"/>
    <p:sldId id="282" r:id="rId17"/>
    <p:sldId id="285" r:id="rId18"/>
    <p:sldId id="288" r:id="rId19"/>
    <p:sldId id="289" r:id="rId20"/>
    <p:sldId id="290" r:id="rId21"/>
  </p:sldIdLst>
  <p:sldSz cx="9144000" cy="6858000" type="screen4x3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83" autoAdjust="0"/>
  </p:normalViewPr>
  <p:slideViewPr>
    <p:cSldViewPr>
      <p:cViewPr varScale="1">
        <p:scale>
          <a:sx n="66" d="100"/>
          <a:sy n="66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260648"/>
            <a:ext cx="7056784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483768" y="1844824"/>
            <a:ext cx="5832648" cy="37939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B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C883-4615-4777-96A9-C8382CC05531}" type="datetimeFigureOut">
              <a:rPr lang="es-BO" smtClean="0"/>
              <a:t>02/07/2016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46BE-CDAA-4099-98D0-1B46D665EFC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124225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C883-4615-4777-96A9-C8382CC05531}" type="datetimeFigureOut">
              <a:rPr lang="es-BO" smtClean="0"/>
              <a:t>02/07/2016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46BE-CDAA-4099-98D0-1B46D665EFC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128277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C883-4615-4777-96A9-C8382CC05531}" type="datetimeFigureOut">
              <a:rPr lang="es-BO" smtClean="0"/>
              <a:t>02/07/2016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46BE-CDAA-4099-98D0-1B46D665EFC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385958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C883-4615-4777-96A9-C8382CC05531}" type="datetimeFigureOut">
              <a:rPr lang="es-BO" smtClean="0"/>
              <a:t>02/07/2016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46BE-CDAA-4099-98D0-1B46D665EFC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502507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C883-4615-4777-96A9-C8382CC05531}" type="datetimeFigureOut">
              <a:rPr lang="es-BO" smtClean="0"/>
              <a:t>02/07/2016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46BE-CDAA-4099-98D0-1B46D665EFC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768939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C883-4615-4777-96A9-C8382CC05531}" type="datetimeFigureOut">
              <a:rPr lang="es-BO" smtClean="0"/>
              <a:t>02/07/2016</a:t>
            </a:fld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46BE-CDAA-4099-98D0-1B46D665EFC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173523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C883-4615-4777-96A9-C8382CC05531}" type="datetimeFigureOut">
              <a:rPr lang="es-BO" smtClean="0"/>
              <a:t>02/07/2016</a:t>
            </a:fld>
            <a:endParaRPr lang="es-B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46BE-CDAA-4099-98D0-1B46D665EFC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500163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C883-4615-4777-96A9-C8382CC05531}" type="datetimeFigureOut">
              <a:rPr lang="es-BO" smtClean="0"/>
              <a:t>02/07/2016</a:t>
            </a:fld>
            <a:endParaRPr lang="es-B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46BE-CDAA-4099-98D0-1B46D665EFC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783447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C883-4615-4777-96A9-C8382CC05531}" type="datetimeFigureOut">
              <a:rPr lang="es-BO" smtClean="0"/>
              <a:t>02/07/2016</a:t>
            </a:fld>
            <a:endParaRPr lang="es-B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46BE-CDAA-4099-98D0-1B46D665EFC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297774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C883-4615-4777-96A9-C8382CC05531}" type="datetimeFigureOut">
              <a:rPr lang="es-BO" smtClean="0"/>
              <a:t>02/07/2016</a:t>
            </a:fld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46BE-CDAA-4099-98D0-1B46D665EFC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127680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C883-4615-4777-96A9-C8382CC05531}" type="datetimeFigureOut">
              <a:rPr lang="es-BO" smtClean="0"/>
              <a:t>02/07/2016</a:t>
            </a:fld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46BE-CDAA-4099-98D0-1B46D665EFC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53970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475656" y="274638"/>
            <a:ext cx="4680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B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91680" y="1988840"/>
            <a:ext cx="4258816" cy="2337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B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8C883-4615-4777-96A9-C8382CC05531}" type="datetimeFigureOut">
              <a:rPr lang="es-BO" smtClean="0"/>
              <a:t>02/07/2016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F46BE-CDAA-4099-98D0-1B46D665EFC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95241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1619672" y="620688"/>
            <a:ext cx="3384376" cy="1470025"/>
          </a:xfrm>
        </p:spPr>
        <p:txBody>
          <a:bodyPr/>
          <a:lstStyle/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35869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F:\fotos para publicaciones\IMG_29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56992"/>
            <a:ext cx="3230887" cy="227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21788" y="195635"/>
            <a:ext cx="3938643" cy="1930226"/>
          </a:xfrm>
        </p:spPr>
        <p:txBody>
          <a:bodyPr>
            <a:normAutofit/>
          </a:bodyPr>
          <a:lstStyle/>
          <a:p>
            <a:pPr algn="l"/>
            <a:r>
              <a:rPr lang="es-BO" sz="4000" dirty="0" smtClean="0"/>
              <a:t>Es educación para la vida.</a:t>
            </a:r>
            <a:endParaRPr lang="es-BO" sz="4000" dirty="0"/>
          </a:p>
        </p:txBody>
      </p:sp>
      <p:pic>
        <p:nvPicPr>
          <p:cNvPr id="6148" name="Picture 4" descr="F:\fotos para publicaciones\IMG_39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260649"/>
            <a:ext cx="2700299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fotos para publicaciones\x70104-32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79172"/>
            <a:ext cx="2808312" cy="182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fotos para publicaciones\IMG_34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943" y="2004916"/>
            <a:ext cx="2664296" cy="177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:\fotos para publicaciones\ROBI469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356992"/>
            <a:ext cx="313234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62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60032" y="404664"/>
            <a:ext cx="3826768" cy="288032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s-BO" sz="2000" dirty="0"/>
              <a:t>El escultismo enseña al niño y joven  a trabajar en equipo, autosuficiencia y la confianza para conquistar los retos que se presenten en su camino. El Movimiento Scout  forma jóvenes competentes para sobrellevar los problemas  difíciles; lo que define el carácter</a:t>
            </a:r>
          </a:p>
        </p:txBody>
      </p:sp>
      <p:pic>
        <p:nvPicPr>
          <p:cNvPr id="7170" name="Picture 2" descr="F:\fotos para publicaciones\ROBI54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12" y="404664"/>
            <a:ext cx="343378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fotos para publicaciones\ROBI60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42" y="2636912"/>
            <a:ext cx="3321042" cy="211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fotos para publicaciones\misa 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888" y="3470563"/>
            <a:ext cx="2641794" cy="251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fotos para publicaciones\L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26" y="3470563"/>
            <a:ext cx="1675257" cy="251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fotos para publicaciones\A limpiar el Mundo 2012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616" y="4909237"/>
            <a:ext cx="1206368" cy="94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fotos para publicaciones\18 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96" y="4909237"/>
            <a:ext cx="1410145" cy="94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74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260648"/>
            <a:ext cx="4680520" cy="1143000"/>
          </a:xfrm>
        </p:spPr>
        <p:txBody>
          <a:bodyPr>
            <a:normAutofit fontScale="90000"/>
          </a:bodyPr>
          <a:lstStyle/>
          <a:p>
            <a:r>
              <a:rPr lang="es-BO" dirty="0" smtClean="0"/>
              <a:t>Actividades de Lobatos (6 a 11 años)</a:t>
            </a:r>
            <a:endParaRPr lang="es-B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56176" y="1584993"/>
            <a:ext cx="2855168" cy="41831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BO" sz="2000" dirty="0"/>
              <a:t>involucran a los padres, líderes adultos, y colaboradores en programas centrados  en el hogar, que enseñan habilidades de la vida, hábitos,  y valores. Sus actividades estimulan el desarrollo del carácter, la coordinación física, la unión familiar y el entusiasmo por aprender</a:t>
            </a:r>
            <a:r>
              <a:rPr lang="es-BO" sz="2000" dirty="0" smtClean="0"/>
              <a:t>.</a:t>
            </a:r>
            <a:endParaRPr lang="es-BO" sz="2000" dirty="0"/>
          </a:p>
        </p:txBody>
      </p:sp>
      <p:pic>
        <p:nvPicPr>
          <p:cNvPr id="11266" name="Picture 2" descr="F:\fotos para publicaciones\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84993"/>
            <a:ext cx="2698267" cy="184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:\fotos para publicaciones\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97462" y="3539441"/>
            <a:ext cx="1865517" cy="279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:\fotos para publicaciones\L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2691311" cy="184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08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57999" y="0"/>
            <a:ext cx="6048672" cy="1470025"/>
          </a:xfrm>
        </p:spPr>
        <p:txBody>
          <a:bodyPr>
            <a:normAutofit fontScale="90000"/>
          </a:bodyPr>
          <a:lstStyle/>
          <a:p>
            <a:r>
              <a:rPr lang="es-BO" dirty="0" smtClean="0"/>
              <a:t>Actividades de </a:t>
            </a:r>
            <a:br>
              <a:rPr lang="es-BO" dirty="0" smtClean="0"/>
            </a:br>
            <a:r>
              <a:rPr lang="es-BO" dirty="0" smtClean="0"/>
              <a:t>exploradores (</a:t>
            </a:r>
            <a:r>
              <a:rPr lang="es-BO" dirty="0"/>
              <a:t>11 a 14 años</a:t>
            </a:r>
            <a:r>
              <a:rPr lang="es-BO" dirty="0" smtClean="0"/>
              <a:t>).</a:t>
            </a:r>
            <a:endParaRPr lang="es-B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292080" y="1484784"/>
            <a:ext cx="3312368" cy="4536504"/>
          </a:xfrm>
        </p:spPr>
        <p:txBody>
          <a:bodyPr>
            <a:normAutofit fontScale="77500" lnSpcReduction="20000"/>
          </a:bodyPr>
          <a:lstStyle/>
          <a:p>
            <a:r>
              <a:rPr lang="es-BO" dirty="0" smtClean="0">
                <a:solidFill>
                  <a:schemeClr val="tx1"/>
                </a:solidFill>
              </a:rPr>
              <a:t>Se  </a:t>
            </a:r>
            <a:r>
              <a:rPr lang="es-BO" dirty="0">
                <a:solidFill>
                  <a:schemeClr val="tx1"/>
                </a:solidFill>
              </a:rPr>
              <a:t>alienta a </a:t>
            </a:r>
            <a:r>
              <a:rPr lang="es-BO" dirty="0" smtClean="0">
                <a:solidFill>
                  <a:schemeClr val="tx1"/>
                </a:solidFill>
              </a:rPr>
              <a:t>los jóvenes  </a:t>
            </a:r>
            <a:r>
              <a:rPr lang="es-BO" dirty="0">
                <a:solidFill>
                  <a:schemeClr val="tx1"/>
                </a:solidFill>
              </a:rPr>
              <a:t>a adoptar y vivir bajo significativos valores </a:t>
            </a:r>
            <a:r>
              <a:rPr lang="es-BO" dirty="0" smtClean="0">
                <a:solidFill>
                  <a:schemeClr val="tx1"/>
                </a:solidFill>
              </a:rPr>
              <a:t>personales, </a:t>
            </a:r>
            <a:r>
              <a:rPr lang="es-BO" dirty="0">
                <a:solidFill>
                  <a:schemeClr val="tx1"/>
                </a:solidFill>
              </a:rPr>
              <a:t>como base para tener éxito en la vida. </a:t>
            </a:r>
            <a:r>
              <a:rPr lang="es-BO" sz="800" dirty="0">
                <a:solidFill>
                  <a:schemeClr val="tx1"/>
                </a:solidFill>
              </a:rPr>
              <a:t> </a:t>
            </a:r>
            <a:r>
              <a:rPr lang="es-BO" sz="800" dirty="0" smtClean="0">
                <a:solidFill>
                  <a:schemeClr val="tx1"/>
                </a:solidFill>
              </a:rPr>
              <a:t> </a:t>
            </a:r>
            <a:endParaRPr lang="es-BO" sz="100" dirty="0" smtClean="0">
              <a:solidFill>
                <a:schemeClr val="tx1"/>
              </a:solidFill>
            </a:endParaRPr>
          </a:p>
          <a:p>
            <a:r>
              <a:rPr lang="es-BO" sz="1000" dirty="0" smtClean="0">
                <a:solidFill>
                  <a:schemeClr val="tx1"/>
                </a:solidFill>
              </a:rPr>
              <a:t> </a:t>
            </a:r>
            <a:endParaRPr lang="es-BO" sz="600" dirty="0">
              <a:solidFill>
                <a:schemeClr val="tx1"/>
              </a:solidFill>
            </a:endParaRPr>
          </a:p>
          <a:p>
            <a:r>
              <a:rPr lang="es-BO" dirty="0" smtClean="0">
                <a:solidFill>
                  <a:schemeClr val="tx1"/>
                </a:solidFill>
              </a:rPr>
              <a:t>Las </a:t>
            </a:r>
            <a:r>
              <a:rPr lang="es-BO" dirty="0">
                <a:solidFill>
                  <a:schemeClr val="tx1"/>
                </a:solidFill>
              </a:rPr>
              <a:t>actividades incluyen entrenamiento físico y de liderazgo, aventuras en áreas naturales, e incentivos para que los jóvenes dominen </a:t>
            </a:r>
            <a:r>
              <a:rPr lang="es-BO" dirty="0" smtClean="0">
                <a:solidFill>
                  <a:schemeClr val="tx1"/>
                </a:solidFill>
              </a:rPr>
              <a:t>habilidades.</a:t>
            </a:r>
            <a:endParaRPr lang="es-BO" dirty="0">
              <a:solidFill>
                <a:schemeClr val="tx1"/>
              </a:solidFill>
            </a:endParaRPr>
          </a:p>
        </p:txBody>
      </p:sp>
      <p:pic>
        <p:nvPicPr>
          <p:cNvPr id="12290" name="Picture 2" descr="F:\fotos para publicaciones\IMG_36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1484784"/>
            <a:ext cx="316835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F:\fotos para publicaciones\ROBI54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69" y="3573016"/>
            <a:ext cx="317938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20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23528" y="188640"/>
            <a:ext cx="6048672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BO" dirty="0" smtClean="0"/>
              <a:t>Actividades de </a:t>
            </a:r>
            <a:br>
              <a:rPr lang="es-BO" dirty="0" smtClean="0"/>
            </a:br>
            <a:r>
              <a:rPr lang="es-BO" dirty="0" smtClean="0"/>
              <a:t>PIONEROS (11 a 14 años).</a:t>
            </a:r>
            <a:endParaRPr lang="es-BO" dirty="0"/>
          </a:p>
        </p:txBody>
      </p:sp>
      <p:pic>
        <p:nvPicPr>
          <p:cNvPr id="13314" name="Picture 2" descr="F:\fotos para publicaciones\IMG_80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862" y="332656"/>
            <a:ext cx="237626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36542" y="1556792"/>
            <a:ext cx="3803410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BO" dirty="0" smtClean="0"/>
              <a:t>Tenemos un programa   </a:t>
            </a:r>
            <a:r>
              <a:rPr lang="es-BO" dirty="0"/>
              <a:t>para jóvenes  diseñado para forjar el carácter, la conducta ciudadana y la condición física.  Se ejercitan en liderazgo, civismo, condición física, actividades sociales,  al aire libre y servicio a la Comunidad. </a:t>
            </a:r>
            <a:endParaRPr lang="es-BO" sz="700" dirty="0"/>
          </a:p>
          <a:p>
            <a:pPr algn="just"/>
            <a:r>
              <a:rPr lang="es-BO" sz="700" dirty="0"/>
              <a:t> </a:t>
            </a:r>
          </a:p>
          <a:p>
            <a:pPr algn="just"/>
            <a:r>
              <a:rPr lang="es-BO" dirty="0" smtClean="0"/>
              <a:t>En los pioneros se proporciona una variedad de desafiantes actividades para enseñar a los jóvenes el significado verdadero de los valores, toma de decisiones éticas,  habilidades para la vida,  técnicas de liderazgo y resolución de conflictos para ayudar a los jóvenes a madurar y convertirse en adultos exitosos y seguros de sí mismos.  </a:t>
            </a:r>
            <a:endParaRPr lang="es-BO" dirty="0"/>
          </a:p>
        </p:txBody>
      </p:sp>
      <p:pic>
        <p:nvPicPr>
          <p:cNvPr id="13315" name="Picture 3" descr="F:\fotos para publicaciones\IMG_58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341" y="1673589"/>
            <a:ext cx="2951820" cy="196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F:\fotos para publicaciones\_MG_49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886" y="3356992"/>
            <a:ext cx="2737754" cy="182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fotos para publicaciones\DSC018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059" y="4441058"/>
            <a:ext cx="1641171" cy="218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2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6584" y="188640"/>
            <a:ext cx="4968552" cy="1143000"/>
          </a:xfrm>
        </p:spPr>
        <p:txBody>
          <a:bodyPr>
            <a:normAutofit fontScale="90000"/>
          </a:bodyPr>
          <a:lstStyle/>
          <a:p>
            <a:r>
              <a:rPr lang="es-BO" dirty="0" smtClean="0"/>
              <a:t>Actividades de</a:t>
            </a:r>
            <a:br>
              <a:rPr lang="es-BO" dirty="0" smtClean="0"/>
            </a:br>
            <a:r>
              <a:rPr lang="es-BO" dirty="0" smtClean="0"/>
              <a:t> </a:t>
            </a:r>
            <a:r>
              <a:rPr lang="es-BO" dirty="0" err="1" smtClean="0"/>
              <a:t>Rovers</a:t>
            </a:r>
            <a:r>
              <a:rPr lang="es-BO" dirty="0" smtClean="0"/>
              <a:t> (18 a 21 años)</a:t>
            </a:r>
            <a:endParaRPr lang="es-BO" dirty="0"/>
          </a:p>
        </p:txBody>
      </p:sp>
      <p:sp>
        <p:nvSpPr>
          <p:cNvPr id="4" name="3 Rectángulo"/>
          <p:cNvSpPr/>
          <p:nvPr/>
        </p:nvSpPr>
        <p:spPr>
          <a:xfrm>
            <a:off x="1259632" y="1700808"/>
            <a:ext cx="34563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BO" sz="2400" dirty="0" smtClean="0"/>
              <a:t>El programa </a:t>
            </a:r>
            <a:r>
              <a:rPr lang="es-BO" sz="2400" dirty="0"/>
              <a:t>contribuye a que los jóvenes puedan realizar proyectos de servicio y desarrollo de la comunidad, desarrollando habilidades de liderazgo, planificación, resolución de conflictos y trabajo en </a:t>
            </a:r>
            <a:r>
              <a:rPr lang="es-BO" sz="2400" dirty="0" smtClean="0"/>
              <a:t>equipo.</a:t>
            </a:r>
            <a:endParaRPr lang="es-BO" sz="2400" dirty="0"/>
          </a:p>
        </p:txBody>
      </p:sp>
      <p:pic>
        <p:nvPicPr>
          <p:cNvPr id="2050" name="Picture 2" descr="F:\fotos para publicaciones\_MG_5157r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43444"/>
            <a:ext cx="2880320" cy="19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fotos para publicaciones\_MG_53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313549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fotos para publicaciones\DSC010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4869160"/>
            <a:ext cx="305830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03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91680" y="4077072"/>
            <a:ext cx="7128792" cy="2520280"/>
          </a:xfrm>
        </p:spPr>
        <p:txBody>
          <a:bodyPr>
            <a:normAutofit/>
          </a:bodyPr>
          <a:lstStyle/>
          <a:p>
            <a:r>
              <a:rPr lang="es-BO" dirty="0">
                <a:solidFill>
                  <a:schemeClr val="tx1"/>
                </a:solidFill>
              </a:rPr>
              <a:t>La ley scout señala que; El </a:t>
            </a:r>
            <a:r>
              <a:rPr lang="es-BO" i="1" dirty="0">
                <a:solidFill>
                  <a:schemeClr val="tx1"/>
                </a:solidFill>
              </a:rPr>
              <a:t>Scout es digno de confianza, leal, servicial, amistoso, cortés, bondadoso, obediente, alegre, ahorrativo, limpio y valiente.</a:t>
            </a:r>
            <a:endParaRPr lang="es-BO" dirty="0">
              <a:solidFill>
                <a:schemeClr val="tx1"/>
              </a:solidFill>
            </a:endParaRPr>
          </a:p>
          <a:p>
            <a:endParaRPr lang="es-BO" dirty="0">
              <a:solidFill>
                <a:schemeClr val="tx1"/>
              </a:solidFill>
            </a:endParaRPr>
          </a:p>
        </p:txBody>
      </p:sp>
      <p:pic>
        <p:nvPicPr>
          <p:cNvPr id="9218" name="Picture 2" descr="F:\fotos para publicaciones\x70104-09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7449"/>
            <a:ext cx="5616624" cy="355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77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fotos para publicaciones\IMG_79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401" y="2441555"/>
            <a:ext cx="313234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:\fotos para publicaciones\11811422_938054662950135_7491736786237249605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518" y="2441556"/>
            <a:ext cx="313234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1763688" y="476673"/>
            <a:ext cx="6984776" cy="1800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tx1"/>
                </a:solidFill>
              </a:rPr>
              <a:t>La presencia del escultismo en la Unidad Educativa, es una acción complementaria desde la educación no formal, al proceso educativo integral de la propia Unidad Educativa, puede y debe responder al Proyecto Educativo de la misma.</a:t>
            </a:r>
            <a:endParaRPr lang="es-BO" dirty="0" smtClean="0">
              <a:solidFill>
                <a:schemeClr val="tx1"/>
              </a:solidFill>
            </a:endParaRPr>
          </a:p>
          <a:p>
            <a:endParaRPr lang="es-BO" dirty="0">
              <a:solidFill>
                <a:schemeClr val="tx1"/>
              </a:solidFill>
            </a:endParaRPr>
          </a:p>
        </p:txBody>
      </p:sp>
      <p:pic>
        <p:nvPicPr>
          <p:cNvPr id="1026" name="Picture 2" descr="F:\fotos para publicaciones\ROBI49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286" y="4293096"/>
            <a:ext cx="3176750" cy="211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14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404665"/>
            <a:ext cx="7776864" cy="19442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/>
              <a:t>La propuesta de hacer escultismo en </a:t>
            </a:r>
            <a:r>
              <a:rPr lang="es-ES" dirty="0" smtClean="0"/>
              <a:t>las Unidades Educativas, </a:t>
            </a:r>
            <a:r>
              <a:rPr lang="es-ES" dirty="0"/>
              <a:t>es también una oferta que la </a:t>
            </a:r>
            <a:r>
              <a:rPr lang="es-ES" dirty="0" smtClean="0"/>
              <a:t>misma </a:t>
            </a:r>
            <a:r>
              <a:rPr lang="es-ES" dirty="0"/>
              <a:t>puede realizar a </a:t>
            </a:r>
            <a:r>
              <a:rPr lang="es-ES" dirty="0" smtClean="0"/>
              <a:t>sus estudiantes, para  complementar su formación en </a:t>
            </a:r>
            <a:r>
              <a:rPr lang="es-ES" dirty="0"/>
              <a:t>el ámbito extraescolar.</a:t>
            </a:r>
            <a:endParaRPr lang="es-BO" dirty="0"/>
          </a:p>
          <a:p>
            <a:pPr marL="0" indent="0">
              <a:buNone/>
            </a:pPr>
            <a:endParaRPr lang="es-BO" dirty="0"/>
          </a:p>
        </p:txBody>
      </p:sp>
      <p:pic>
        <p:nvPicPr>
          <p:cNvPr id="1026" name="Picture 2" descr="F:\fotos para publicaciones\DSC030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84844"/>
            <a:ext cx="3275098" cy="245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fotos para publicaciones\DSC031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820" y="2484844"/>
            <a:ext cx="3275098" cy="245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fotos para publicaciones\IMG_34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082" y="4314600"/>
            <a:ext cx="3383868" cy="225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02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404665"/>
            <a:ext cx="7128792" cy="122413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 dirty="0"/>
              <a:t>Le ayudamos a formar un Grupo Scout en su </a:t>
            </a:r>
            <a:r>
              <a:rPr lang="es-ES" dirty="0" smtClean="0"/>
              <a:t>Unidad Educativa, </a:t>
            </a:r>
            <a:r>
              <a:rPr lang="es-ES" dirty="0"/>
              <a:t>o </a:t>
            </a:r>
            <a:r>
              <a:rPr lang="es-ES" dirty="0" smtClean="0"/>
              <a:t>le invitamos a apoyar uno</a:t>
            </a:r>
            <a:r>
              <a:rPr lang="es-ES" dirty="0"/>
              <a:t>. Llame al Distrito Scout de  su Departamento.</a:t>
            </a:r>
            <a:endParaRPr lang="es-BO" dirty="0"/>
          </a:p>
          <a:p>
            <a:pPr marL="0" indent="0">
              <a:buNone/>
            </a:pPr>
            <a:endParaRPr lang="es-BO" dirty="0"/>
          </a:p>
        </p:txBody>
      </p:sp>
      <p:pic>
        <p:nvPicPr>
          <p:cNvPr id="5" name="Picture 2" descr="F:\fotos para publicaciones\141231_0313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488" y="1831475"/>
            <a:ext cx="3203097" cy="220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fotos para publicaciones\IMG_26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135" y="4149080"/>
            <a:ext cx="2932318" cy="217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:\fotos para publicaciones\IMG_28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31475"/>
            <a:ext cx="3168352" cy="220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fotos para publicaciones\IMG_39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49080"/>
            <a:ext cx="2952328" cy="218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20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91679" y="404664"/>
            <a:ext cx="7426351" cy="1944216"/>
          </a:xfrm>
        </p:spPr>
        <p:txBody>
          <a:bodyPr>
            <a:noAutofit/>
          </a:bodyPr>
          <a:lstStyle/>
          <a:p>
            <a:r>
              <a:rPr lang="es-BO" sz="2800" dirty="0"/>
              <a:t>En el mundo de hoy, desarrollarse hacia la madurez significa más que el simple hecho de crecer; es aprender a tomar decisiones. </a:t>
            </a:r>
            <a:br>
              <a:rPr lang="es-BO" sz="2800" dirty="0"/>
            </a:br>
            <a:endParaRPr lang="es-BO" sz="2800" dirty="0"/>
          </a:p>
        </p:txBody>
      </p:sp>
      <p:pic>
        <p:nvPicPr>
          <p:cNvPr id="10242" name="Picture 2" descr="F:\fotos para publicaciones\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48880"/>
            <a:ext cx="5976664" cy="40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31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348880"/>
            <a:ext cx="5760640" cy="1944216"/>
          </a:xfrm>
        </p:spPr>
        <p:txBody>
          <a:bodyPr>
            <a:noAutofit/>
          </a:bodyPr>
          <a:lstStyle/>
          <a:p>
            <a:r>
              <a:rPr lang="es-BO" sz="8800" dirty="0" smtClean="0"/>
              <a:t>Gracias!!!</a:t>
            </a:r>
            <a:endParaRPr lang="es-BO" sz="8800" dirty="0"/>
          </a:p>
        </p:txBody>
      </p:sp>
    </p:spTree>
    <p:extLst>
      <p:ext uri="{BB962C8B-B14F-4D97-AF65-F5344CB8AC3E}">
        <p14:creationId xmlns:p14="http://schemas.microsoft.com/office/powerpoint/2010/main" val="399697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91679" y="908720"/>
            <a:ext cx="7426351" cy="1440160"/>
          </a:xfrm>
        </p:spPr>
        <p:txBody>
          <a:bodyPr>
            <a:noAutofit/>
          </a:bodyPr>
          <a:lstStyle/>
          <a:p>
            <a:r>
              <a:rPr lang="es-BO" sz="2800" dirty="0" smtClean="0"/>
              <a:t>Decisiones </a:t>
            </a:r>
            <a:r>
              <a:rPr lang="es-BO" sz="2800" dirty="0"/>
              <a:t>concernientes a drogas, crimen,  pandillas, presiones de los compañeros y  mucho más.</a:t>
            </a:r>
            <a:br>
              <a:rPr lang="es-BO" sz="2800" dirty="0"/>
            </a:br>
            <a:r>
              <a:rPr lang="es-BO" sz="2800" dirty="0"/>
              <a:t/>
            </a:r>
            <a:br>
              <a:rPr lang="es-BO" sz="2800" dirty="0"/>
            </a:br>
            <a:endParaRPr lang="es-BO" sz="2800" dirty="0"/>
          </a:p>
        </p:txBody>
      </p:sp>
      <p:pic>
        <p:nvPicPr>
          <p:cNvPr id="10242" name="Picture 2" descr="F:\fotos para publicaciones\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48880"/>
            <a:ext cx="5976664" cy="40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52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056784" cy="1143000"/>
          </a:xfrm>
        </p:spPr>
        <p:txBody>
          <a:bodyPr>
            <a:normAutofit fontScale="90000"/>
          </a:bodyPr>
          <a:lstStyle/>
          <a:p>
            <a:r>
              <a:rPr lang="es-BO" dirty="0" smtClean="0"/>
              <a:t>Un Movimiento con Tradición Boliviana</a:t>
            </a:r>
            <a:endParaRPr lang="es-B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39952" y="1844824"/>
            <a:ext cx="4608512" cy="151216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BO" dirty="0" smtClean="0"/>
              <a:t>El Movimiento Scout en el mundo nace el 1907, ya para el 1911 existían scouts en Bolivia. 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389558"/>
            <a:ext cx="5040560" cy="2821313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96" y="1700808"/>
            <a:ext cx="284086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056784" cy="1143000"/>
          </a:xfrm>
        </p:spPr>
        <p:txBody>
          <a:bodyPr>
            <a:normAutofit fontScale="90000"/>
          </a:bodyPr>
          <a:lstStyle/>
          <a:p>
            <a:r>
              <a:rPr lang="es-BO" dirty="0" smtClean="0"/>
              <a:t>Un Movimiento con Tradición Boliviana</a:t>
            </a:r>
            <a:endParaRPr lang="es-B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39952" y="1844824"/>
            <a:ext cx="4392488" cy="151216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BO" dirty="0" smtClean="0"/>
              <a:t>Contamos con una de las asociaciones mas antiguas y con mas historia del mundo.</a:t>
            </a:r>
          </a:p>
          <a:p>
            <a:pPr marL="0" indent="0">
              <a:buNone/>
            </a:pPr>
            <a:endParaRPr lang="es-BO" dirty="0" smtClean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84984"/>
            <a:ext cx="3807600" cy="246965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97818"/>
            <a:ext cx="2715550" cy="2531216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944" y="3884077"/>
            <a:ext cx="2926072" cy="206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2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49857" y="548680"/>
            <a:ext cx="6768752" cy="10801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BO" dirty="0"/>
              <a:t>L</a:t>
            </a:r>
            <a:r>
              <a:rPr lang="es-BO" dirty="0" smtClean="0"/>
              <a:t>os </a:t>
            </a:r>
            <a:r>
              <a:rPr lang="es-BO" dirty="0"/>
              <a:t>Scouts de Bolivia  han provisto programas de educación no formal  basados en principios </a:t>
            </a:r>
            <a:r>
              <a:rPr lang="es-BO" b="1" dirty="0" smtClean="0"/>
              <a:t>morales, </a:t>
            </a:r>
            <a:r>
              <a:rPr lang="es-BO" dirty="0" smtClean="0"/>
              <a:t>para:</a:t>
            </a:r>
            <a:endParaRPr lang="es-BO" b="1" dirty="0" smtClean="0"/>
          </a:p>
          <a:p>
            <a:pPr marL="0" indent="0">
              <a:buNone/>
            </a:pPr>
            <a:endParaRPr lang="es-BO" dirty="0"/>
          </a:p>
        </p:txBody>
      </p:sp>
      <p:pic>
        <p:nvPicPr>
          <p:cNvPr id="1027" name="Picture 3" descr="F:\fotos para publicaciones\71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705" y="1808645"/>
            <a:ext cx="5462572" cy="363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796136" y="2420888"/>
            <a:ext cx="3156234" cy="35394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BO" sz="2800" b="1" dirty="0"/>
              <a:t>F</a:t>
            </a:r>
            <a:r>
              <a:rPr lang="es-BO" sz="2800" b="1" dirty="0" smtClean="0"/>
              <a:t>ortalecer el carácter y mejorar las capacidades físicas, mentales, sociales, espirituales y emocionales de los jóvenes.</a:t>
            </a:r>
            <a:endParaRPr lang="es-BO" sz="2800" b="1" dirty="0"/>
          </a:p>
        </p:txBody>
      </p:sp>
    </p:spTree>
    <p:extLst>
      <p:ext uri="{BB962C8B-B14F-4D97-AF65-F5344CB8AC3E}">
        <p14:creationId xmlns:p14="http://schemas.microsoft.com/office/powerpoint/2010/main" val="65462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323528" y="404664"/>
            <a:ext cx="3888432" cy="56886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BO" sz="2400" b="1" dirty="0" smtClean="0">
                <a:solidFill>
                  <a:schemeClr val="bg1"/>
                </a:solidFill>
              </a:rPr>
              <a:t>Hemos ayudado a fortalecer familias al enseñar a la niñez y juventud, ideales, ser responsable, ser digno de confianza, servir a la comunidad, proteger el medio ambiente, resolver conflictos, construir la Paz, aprovechar el tiempo de manera productiva y creativa, realizando actividades en un ambiente seguro con el acompañamiento de adultos preparados</a:t>
            </a:r>
            <a:endParaRPr lang="es-BO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3" descr="F:\fotos para publicaciones\IMG_37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013" y="118371"/>
            <a:ext cx="2629350" cy="17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fotos para publicaciones\IMG_5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409" y="1700808"/>
            <a:ext cx="3233501" cy="200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fotos para publicaciones\DSC_07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272" y="3248980"/>
            <a:ext cx="3153091" cy="185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F:\fotos para publicaciones\D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409" y="4005064"/>
            <a:ext cx="1594526" cy="241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60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868144" y="1268760"/>
            <a:ext cx="2818656" cy="33123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BO" b="1" dirty="0" smtClean="0"/>
              <a:t>El movimiento scout ayuda a:</a:t>
            </a:r>
          </a:p>
          <a:p>
            <a:r>
              <a:rPr lang="es-BO" dirty="0"/>
              <a:t>D</a:t>
            </a:r>
            <a:r>
              <a:rPr lang="es-BO" dirty="0" smtClean="0"/>
              <a:t>esarrollar </a:t>
            </a:r>
            <a:r>
              <a:rPr lang="es-BO" dirty="0"/>
              <a:t>valores </a:t>
            </a:r>
            <a:r>
              <a:rPr lang="es-BO" dirty="0" smtClean="0"/>
              <a:t>sólidos.</a:t>
            </a:r>
          </a:p>
          <a:p>
            <a:r>
              <a:rPr lang="es-BO" dirty="0" smtClean="0"/>
              <a:t>Generar conciencia ambiental. </a:t>
            </a:r>
          </a:p>
          <a:p>
            <a:r>
              <a:rPr lang="es-BO" dirty="0" smtClean="0"/>
              <a:t>Formar el Liderazgo.</a:t>
            </a:r>
          </a:p>
          <a:p>
            <a:endParaRPr lang="es-BO" dirty="0"/>
          </a:p>
        </p:txBody>
      </p:sp>
      <p:pic>
        <p:nvPicPr>
          <p:cNvPr id="4099" name="Picture 3" descr="F:\fotos para publicaciones\11224616_938042779617990_6578015808815828030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225" y="260648"/>
            <a:ext cx="3226140" cy="215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fotos para publicaciones\R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0541"/>
            <a:ext cx="3226140" cy="212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fotos para publicaciones\A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87472"/>
            <a:ext cx="3260340" cy="217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8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0" y="476672"/>
            <a:ext cx="3744416" cy="1930226"/>
          </a:xfrm>
        </p:spPr>
        <p:txBody>
          <a:bodyPr>
            <a:normAutofit fontScale="90000"/>
          </a:bodyPr>
          <a:lstStyle/>
          <a:p>
            <a:pPr algn="l"/>
            <a:r>
              <a:rPr lang="es-BO" sz="3200" dirty="0" smtClean="0"/>
              <a:t>El movimiento scout es educación complementaria a la de la Unidad Educativa y la familia.</a:t>
            </a:r>
            <a:endParaRPr lang="es-BO" sz="3200" dirty="0"/>
          </a:p>
        </p:txBody>
      </p:sp>
      <p:pic>
        <p:nvPicPr>
          <p:cNvPr id="5122" name="Picture 2" descr="F:\fotos para publicaciones\IMG_34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2608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fotos para publicaciones\IMG_3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40968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fotos para publicaciones\L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2649330"/>
            <a:ext cx="3600401" cy="238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52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2649</TotalTime>
  <Words>589</Words>
  <Application>Microsoft Office PowerPoint</Application>
  <PresentationFormat>Presentación en pantalla (4:3)</PresentationFormat>
  <Paragraphs>33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3" baseType="lpstr">
      <vt:lpstr>Arial</vt:lpstr>
      <vt:lpstr>Calibri</vt:lpstr>
      <vt:lpstr>Tema de Office</vt:lpstr>
      <vt:lpstr>Presentación de PowerPoint</vt:lpstr>
      <vt:lpstr>En el mundo de hoy, desarrollarse hacia la madurez significa más que el simple hecho de crecer; es aprender a tomar decisiones.  </vt:lpstr>
      <vt:lpstr>Decisiones concernientes a drogas, crimen,  pandillas, presiones de los compañeros y  mucho más.  </vt:lpstr>
      <vt:lpstr>Un Movimiento con Tradición Boliviana</vt:lpstr>
      <vt:lpstr>Un Movimiento con Tradición Boliviana</vt:lpstr>
      <vt:lpstr>Presentación de PowerPoint</vt:lpstr>
      <vt:lpstr>Presentación de PowerPoint</vt:lpstr>
      <vt:lpstr>Presentación de PowerPoint</vt:lpstr>
      <vt:lpstr>El movimiento scout es educación complementaria a la de la Unidad Educativa y la familia.</vt:lpstr>
      <vt:lpstr>Es educación para la vida.</vt:lpstr>
      <vt:lpstr>Presentación de PowerPoint</vt:lpstr>
      <vt:lpstr>Actividades de Lobatos (6 a 11 años)</vt:lpstr>
      <vt:lpstr>Actividades de  exploradores (11 a 14 años).</vt:lpstr>
      <vt:lpstr>Presentación de PowerPoint</vt:lpstr>
      <vt:lpstr>Actividades de  Rovers (18 a 21 años)</vt:lpstr>
      <vt:lpstr>Presentación de PowerPoint</vt:lpstr>
      <vt:lpstr>Presentación de PowerPoint</vt:lpstr>
      <vt:lpstr>Presentación de PowerPoint</vt:lpstr>
      <vt:lpstr>Presentación de PowerPoint</vt:lpstr>
      <vt:lpstr>Gracias!!!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grocha</dc:creator>
  <cp:lastModifiedBy>Dragon</cp:lastModifiedBy>
  <cp:revision>43</cp:revision>
  <dcterms:created xsi:type="dcterms:W3CDTF">2016-02-24T16:43:45Z</dcterms:created>
  <dcterms:modified xsi:type="dcterms:W3CDTF">2016-07-02T08:21:06Z</dcterms:modified>
</cp:coreProperties>
</file>